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472" r:id="rId2"/>
    <p:sldId id="473" r:id="rId3"/>
    <p:sldId id="474" r:id="rId4"/>
    <p:sldId id="476" r:id="rId5"/>
    <p:sldId id="479" r:id="rId6"/>
    <p:sldId id="478" r:id="rId7"/>
    <p:sldId id="480" r:id="rId8"/>
    <p:sldId id="481" r:id="rId9"/>
    <p:sldId id="482" r:id="rId10"/>
    <p:sldId id="483" r:id="rId11"/>
    <p:sldId id="484" r:id="rId12"/>
    <p:sldId id="485" r:id="rId13"/>
    <p:sldId id="486" r:id="rId14"/>
    <p:sldId id="487" r:id="rId15"/>
    <p:sldId id="488" r:id="rId16"/>
    <p:sldId id="489" r:id="rId17"/>
    <p:sldId id="490" r:id="rId18"/>
    <p:sldId id="491" r:id="rId19"/>
    <p:sldId id="492" r:id="rId20"/>
    <p:sldId id="493" r:id="rId21"/>
    <p:sldId id="494" r:id="rId22"/>
    <p:sldId id="495" r:id="rId23"/>
    <p:sldId id="496" r:id="rId24"/>
    <p:sldId id="497" r:id="rId25"/>
    <p:sldId id="475" r:id="rId26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33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0D4"/>
    <a:srgbClr val="CC0066"/>
    <a:srgbClr val="339966"/>
    <a:srgbClr val="CCFFCC"/>
    <a:srgbClr val="FF9999"/>
    <a:srgbClr val="FF9900"/>
    <a:srgbClr val="5F5F5F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07" autoAdjust="0"/>
    <p:restoredTop sz="86395" autoAdjust="0"/>
  </p:normalViewPr>
  <p:slideViewPr>
    <p:cSldViewPr>
      <p:cViewPr varScale="1">
        <p:scale>
          <a:sx n="142" d="100"/>
          <a:sy n="142" d="100"/>
        </p:scale>
        <p:origin x="49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2064" y="-108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87688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t" anchorCtr="0" compatLnSpc="1">
            <a:prstTxWarp prst="textNoShape">
              <a:avLst/>
            </a:prstTxWarp>
          </a:bodyPr>
          <a:lstStyle>
            <a:lvl1pPr defTabSz="973138">
              <a:defRPr sz="1300"/>
            </a:lvl1pPr>
          </a:lstStyle>
          <a:p>
            <a:endParaRPr lang="it-IT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89275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t" anchorCtr="0" compatLnSpc="1">
            <a:prstTxWarp prst="textNoShape">
              <a:avLst/>
            </a:prstTxWarp>
          </a:bodyPr>
          <a:lstStyle>
            <a:lvl1pPr algn="r" defTabSz="973138">
              <a:defRPr sz="1300"/>
            </a:lvl1pPr>
          </a:lstStyle>
          <a:p>
            <a:endParaRPr lang="it-IT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02800"/>
            <a:ext cx="3087688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b" anchorCtr="0" compatLnSpc="1">
            <a:prstTxWarp prst="textNoShape">
              <a:avLst/>
            </a:prstTxWarp>
          </a:bodyPr>
          <a:lstStyle>
            <a:lvl1pPr defTabSz="973138">
              <a:defRPr sz="1300"/>
            </a:lvl1pPr>
          </a:lstStyle>
          <a:p>
            <a:endParaRPr lang="it-IT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02800"/>
            <a:ext cx="3089275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b" anchorCtr="0" compatLnSpc="1">
            <a:prstTxWarp prst="textNoShape">
              <a:avLst/>
            </a:prstTxWarp>
          </a:bodyPr>
          <a:lstStyle>
            <a:lvl1pPr algn="r" defTabSz="973138">
              <a:defRPr sz="1300"/>
            </a:lvl1pPr>
          </a:lstStyle>
          <a:p>
            <a:fld id="{9DCCDA43-CCEF-1C49-9590-904C1F5D5296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t" anchorCtr="0" compatLnSpc="1">
            <a:prstTxWarp prst="textNoShape">
              <a:avLst/>
            </a:prstTxWarp>
          </a:bodyPr>
          <a:lstStyle>
            <a:lvl1pPr defTabSz="992188">
              <a:defRPr sz="1300"/>
            </a:lvl1pPr>
          </a:lstStyle>
          <a:p>
            <a:endParaRPr lang="it-I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t" anchorCtr="0" compatLnSpc="1">
            <a:prstTxWarp prst="textNoShape">
              <a:avLst/>
            </a:prstTxWarp>
          </a:bodyPr>
          <a:lstStyle>
            <a:lvl1pPr algn="r" defTabSz="992188">
              <a:defRPr sz="1300"/>
            </a:lvl1pPr>
          </a:lstStyle>
          <a:p>
            <a:endParaRPr lang="it-IT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b" anchorCtr="0" compatLnSpc="1">
            <a:prstTxWarp prst="textNoShape">
              <a:avLst/>
            </a:prstTxWarp>
          </a:bodyPr>
          <a:lstStyle>
            <a:lvl1pPr defTabSz="992188">
              <a:defRPr sz="1300"/>
            </a:lvl1pPr>
          </a:lstStyle>
          <a:p>
            <a:endParaRPr lang="it-IT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b" anchorCtr="0" compatLnSpc="1">
            <a:prstTxWarp prst="textNoShape">
              <a:avLst/>
            </a:prstTxWarp>
          </a:bodyPr>
          <a:lstStyle>
            <a:lvl1pPr algn="r" defTabSz="992188">
              <a:defRPr sz="1300"/>
            </a:lvl1pPr>
          </a:lstStyle>
          <a:p>
            <a:fld id="{0070B1DA-C39E-A547-B88C-7F461246FD76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6F17F6-3CBB-EC43-8FFB-3C66D99A3C0F}" type="slidenum">
              <a:rPr lang="it-IT"/>
              <a:pPr/>
              <a:t>1</a:t>
            </a:fld>
            <a:endParaRPr lang="it-IT"/>
          </a:p>
        </p:txBody>
      </p:sp>
      <p:sp>
        <p:nvSpPr>
          <p:cNvPr id="457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7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565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6E913235-AD31-C048-A135-4B40BADC2C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77201" y="94042"/>
            <a:ext cx="957620" cy="95762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377677DF-CE31-EA4E-BA05-CB62564D01D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1909" y="94042"/>
            <a:ext cx="945221" cy="482064"/>
          </a:xfrm>
          <a:prstGeom prst="rect">
            <a:avLst/>
          </a:prstGeom>
        </p:spPr>
      </p:pic>
      <p:sp>
        <p:nvSpPr>
          <p:cNvPr id="8" name="Line 9">
            <a:extLst>
              <a:ext uri="{FF2B5EF4-FFF2-40B4-BE49-F238E27FC236}">
                <a16:creationId xmlns:a16="http://schemas.microsoft.com/office/drawing/2014/main" id="{47C229CA-B38B-1C4C-A663-DA1EBD2C900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95536" y="6379193"/>
            <a:ext cx="8353425" cy="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6A1D210-0EA7-614E-A0B0-694C05D2D8C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1D59A89-DF83-404E-A052-24B3AC36519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E4D0A73-D8A3-4C48-9865-B7DEADDC089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125538"/>
            <a:ext cx="3810000" cy="4970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3810000" cy="4970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35715F19-C1AD-6740-9CB8-063CFD0033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A67B415E-E398-1545-835D-49C57C7D33B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3FFD3D5D-C24B-E74B-AAC0-EC2BE0B2FAE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3F5CF4DD-9A3D-FA46-ACD4-B283FE7521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CB05B625-0CF2-0748-B97B-200B2CB973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090599CC-5B2B-3341-96D9-F2C15D6962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A25A9EF1-3A9B-224B-AE85-27C2A567D48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E2D6EACE-F20B-EB40-AB07-932C8E11DFE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E524037E-7DA4-8A45-AD4B-5B1EB85E002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60D427B-CDFA-FC47-B04B-AC9BD58AAA5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FA5437-9A06-894E-B770-C2439558EBF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9DFD6D-B193-C147-8152-5D65B09FAC8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241300"/>
            <a:ext cx="7343775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46662" dir="2115817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25538"/>
            <a:ext cx="7772400" cy="497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BB0A076-33D9-9D43-BFCB-3E556DA8278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BD041F4F-A091-3847-9E80-885E301D42D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636C10C9-C6FE-1F47-BD8C-4527991DB2B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12" name="Line 9">
            <a:extLst>
              <a:ext uri="{FF2B5EF4-FFF2-40B4-BE49-F238E27FC236}">
                <a16:creationId xmlns:a16="http://schemas.microsoft.com/office/drawing/2014/main" id="{4FCA4E1E-7AF7-2B43-AB4F-F494BD1CB86B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95536" y="6379193"/>
            <a:ext cx="8353425" cy="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GB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EA616445-2AD5-0742-803A-58DBB213F8C2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472765" y="93185"/>
            <a:ext cx="551895" cy="551895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27AEBE25-1C36-1142-9F88-076BE8B5217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481100" y="716586"/>
            <a:ext cx="544749" cy="27782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8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765175"/>
            <a:ext cx="7770812" cy="3311525"/>
          </a:xfrm>
        </p:spPr>
        <p:txBody>
          <a:bodyPr/>
          <a:lstStyle/>
          <a:p>
            <a:r>
              <a:rPr lang="en-US" sz="4400"/>
              <a:t>Statistical Methods</a:t>
            </a:r>
            <a:br>
              <a:rPr lang="en-US" sz="4400"/>
            </a:br>
            <a:r>
              <a:rPr lang="en-US" sz="4400"/>
              <a:t>for Data Analysis</a:t>
            </a:r>
            <a:br>
              <a:rPr lang="en-US" sz="4400"/>
            </a:br>
            <a:br>
              <a:rPr lang="en-US" sz="4400"/>
            </a:br>
            <a:r>
              <a:rPr lang="en-US" sz="4400" i="1"/>
              <a:t>Parameter estimates</a:t>
            </a:r>
            <a:br>
              <a:rPr lang="en-US" sz="4400" i="1"/>
            </a:br>
            <a:r>
              <a:rPr lang="en-US" sz="4400" i="1"/>
              <a:t>with RooFit</a:t>
            </a:r>
            <a:endParaRPr lang="en-US" sz="4400" i="1">
              <a:sym typeface="Symbol" charset="2"/>
            </a:endParaRPr>
          </a:p>
        </p:txBody>
      </p:sp>
      <p:sp>
        <p:nvSpPr>
          <p:cNvPr id="3348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4149725"/>
            <a:ext cx="6481762" cy="1727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800"/>
              <a:t>Luca Lista</a:t>
            </a:r>
          </a:p>
          <a:p>
            <a:pPr>
              <a:lnSpc>
                <a:spcPct val="90000"/>
              </a:lnSpc>
            </a:pPr>
            <a:endParaRPr lang="it-IT" sz="1600"/>
          </a:p>
          <a:p>
            <a:pPr>
              <a:lnSpc>
                <a:spcPct val="90000"/>
              </a:lnSpc>
            </a:pPr>
            <a:r>
              <a:rPr lang="it-IT" sz="2800" i="1">
                <a:solidFill>
                  <a:srgbClr val="5F5F5F"/>
                </a:solidFill>
              </a:rPr>
              <a:t>INFN Napoli</a:t>
            </a:r>
          </a:p>
        </p:txBody>
      </p:sp>
    </p:spTree>
  </p:cSld>
  <p:clrMapOvr>
    <a:masterClrMapping/>
  </p:clrMapOvr>
  <p:transition advTm="704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Fits with RooFit</a:t>
            </a:r>
          </a:p>
        </p:txBody>
      </p:sp>
      <p:sp>
        <p:nvSpPr>
          <p:cNvPr id="1053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Get data sample (or generate it, for Toy Monte Carlo)</a:t>
            </a:r>
          </a:p>
          <a:p>
            <a:r>
              <a:rPr lang="en-US"/>
              <a:t>Specify data model (PDF’s)</a:t>
            </a:r>
          </a:p>
          <a:p>
            <a:r>
              <a:rPr lang="en-US"/>
              <a:t>Fit specified model to data set with preferred technique (ML, Extended ML, …)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 dirty="0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5AC302-474E-304D-94C7-FDE438DB005A}" type="slidenum">
              <a:rPr lang="it-IT"/>
              <a:pPr/>
              <a:t>2</a:t>
            </a:fld>
            <a:endParaRPr lang="it-I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Example</a:t>
            </a:r>
          </a:p>
        </p:txBody>
      </p:sp>
      <p:sp>
        <p:nvSpPr>
          <p:cNvPr id="1054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RooRealVar x("x","x",-10,10) 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RooRealVar mean("mean","mean of gaussian",0,-10,10);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RooRealVar sigma("sigma","width of gaussian",3);</a:t>
            </a:r>
          </a:p>
          <a:p>
            <a:pPr>
              <a:lnSpc>
                <a:spcPct val="80000"/>
              </a:lnSpc>
              <a:buFontTx/>
              <a:buNone/>
            </a:pPr>
            <a:br>
              <a:rPr lang="en-US" sz="1400" b="1">
                <a:solidFill>
                  <a:schemeClr val="accent2"/>
                </a:solidFill>
                <a:latin typeface="Courier New" charset="0"/>
              </a:rPr>
            </a:b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RooGaussian gauss("gauss","gaussian PDF",x,mean,sigma); 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400" b="1">
              <a:solidFill>
                <a:schemeClr val="accent2"/>
              </a:solidFill>
              <a:latin typeface="Courier New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RooDataSet* data = gauss.generate(x,10000); 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400" b="1">
              <a:solidFill>
                <a:schemeClr val="accent2"/>
              </a:solidFill>
              <a:latin typeface="Courier New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rgbClr val="FF9900"/>
                </a:solidFill>
                <a:latin typeface="Courier New" charset="0"/>
              </a:rPr>
              <a:t>// ML fit is the default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rgbClr val="CC0066"/>
                </a:solidFill>
                <a:latin typeface="Courier New" charset="0"/>
              </a:rPr>
              <a:t>gauss.fitTo(*data);</a:t>
            </a: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 </a:t>
            </a:r>
            <a:br>
              <a:rPr lang="en-US" sz="1400" b="1">
                <a:solidFill>
                  <a:schemeClr val="accent2"/>
                </a:solidFill>
                <a:latin typeface="Courier New" charset="0"/>
              </a:rPr>
            </a:br>
            <a:endParaRPr lang="en-US" sz="1400" b="1">
              <a:solidFill>
                <a:schemeClr val="accent2"/>
              </a:solidFill>
              <a:latin typeface="Courier New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mean.Print();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rgbClr val="FF9900"/>
                </a:solidFill>
                <a:latin typeface="Courier New" charset="0"/>
              </a:rPr>
              <a:t>// RooRealVar::mean =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rgbClr val="FF9900"/>
                </a:solidFill>
                <a:latin typeface="Courier New" charset="0"/>
              </a:rPr>
              <a:t>// 0.0172335 +/- 0.0299542</a:t>
            </a: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sigma.Print();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rgbClr val="FF9900"/>
                </a:solidFill>
                <a:latin typeface="Courier New" charset="0"/>
              </a:rPr>
              <a:t>// </a:t>
            </a:r>
            <a:r>
              <a:rPr lang="sv-SE" sz="1400" b="1">
                <a:solidFill>
                  <a:srgbClr val="FF9900"/>
                </a:solidFill>
                <a:latin typeface="Courier New" charset="0"/>
              </a:rPr>
              <a:t>RooRealVar::sigma =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sv-SE" sz="1400" b="1">
                <a:solidFill>
                  <a:srgbClr val="FF9900"/>
                </a:solidFill>
                <a:latin typeface="Courier New" charset="0"/>
              </a:rPr>
              <a:t>// 2.98094  +/- 0.0217306</a:t>
            </a:r>
            <a:br>
              <a:rPr lang="en-US" sz="1400" b="1">
                <a:solidFill>
                  <a:srgbClr val="FF9900"/>
                </a:solidFill>
                <a:latin typeface="Courier New" charset="0"/>
              </a:rPr>
            </a:br>
            <a:endParaRPr lang="en-US" sz="1400" b="1">
              <a:solidFill>
                <a:srgbClr val="FF9900"/>
              </a:solidFill>
              <a:latin typeface="Courier New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RooPlot* xframe = x.frame();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data-&gt;plotOn(xframe);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gauss.plotOn(xframe);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xframe-&gt;Draw(); </a:t>
            </a:r>
          </a:p>
          <a:p>
            <a:pPr>
              <a:lnSpc>
                <a:spcPct val="80000"/>
              </a:lnSpc>
            </a:pPr>
            <a:endParaRPr lang="en-US" sz="1400">
              <a:solidFill>
                <a:schemeClr val="accent2"/>
              </a:solidFill>
              <a:latin typeface="Courier New" charset="0"/>
            </a:endParaRPr>
          </a:p>
        </p:txBody>
      </p:sp>
      <p:sp>
        <p:nvSpPr>
          <p:cNvPr id="8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9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6772C5-0C4F-304D-84DE-DE97B8C6C386}" type="slidenum">
              <a:rPr lang="it-IT"/>
              <a:pPr/>
              <a:t>3</a:t>
            </a:fld>
            <a:endParaRPr lang="it-IT"/>
          </a:p>
        </p:txBody>
      </p:sp>
      <p:sp>
        <p:nvSpPr>
          <p:cNvPr id="1054727" name="AutoShape 7"/>
          <p:cNvSpPr>
            <a:spLocks noChangeArrowheads="1"/>
          </p:cNvSpPr>
          <p:nvPr/>
        </p:nvSpPr>
        <p:spPr bwMode="auto">
          <a:xfrm>
            <a:off x="539750" y="981075"/>
            <a:ext cx="6913563" cy="4895850"/>
          </a:xfrm>
          <a:prstGeom prst="roundRect">
            <a:avLst>
              <a:gd name="adj" fmla="val 4347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54724" name="Picture 5" descr="demo1_b"/>
          <p:cNvPicPr>
            <a:picLocks noChangeAspect="1" noChangeArrowheads="1"/>
          </p:cNvPicPr>
          <p:nvPr/>
        </p:nvPicPr>
        <p:blipFill>
          <a:blip r:embed="rId2"/>
          <a:srcRect r="5385"/>
          <a:stretch>
            <a:fillRect/>
          </a:stretch>
        </p:blipFill>
        <p:spPr bwMode="auto">
          <a:xfrm>
            <a:off x="3851275" y="2997200"/>
            <a:ext cx="4267200" cy="3057525"/>
          </a:xfrm>
          <a:prstGeom prst="rect">
            <a:avLst/>
          </a:prstGeom>
          <a:noFill/>
          <a:ln w="2540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1054725" name="Text Box 6"/>
          <p:cNvSpPr txBox="1">
            <a:spLocks noChangeArrowheads="1"/>
          </p:cNvSpPr>
          <p:nvPr/>
        </p:nvSpPr>
        <p:spPr bwMode="auto">
          <a:xfrm>
            <a:off x="5451475" y="4749800"/>
            <a:ext cx="138112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1400">
                <a:solidFill>
                  <a:schemeClr val="accent1"/>
                </a:solidFill>
                <a:latin typeface="Verdana" charset="0"/>
              </a:rPr>
              <a:t>PDF</a:t>
            </a:r>
            <a:br>
              <a:rPr lang="en-US" sz="1400">
                <a:solidFill>
                  <a:schemeClr val="accent1"/>
                </a:solidFill>
                <a:latin typeface="Verdana" charset="0"/>
              </a:rPr>
            </a:br>
            <a:r>
              <a:rPr lang="en-US" sz="1400">
                <a:solidFill>
                  <a:schemeClr val="accent1"/>
                </a:solidFill>
                <a:latin typeface="Verdana" charset="0"/>
              </a:rPr>
              <a:t>automatically</a:t>
            </a:r>
            <a:br>
              <a:rPr lang="en-US" sz="1400">
                <a:solidFill>
                  <a:schemeClr val="accent1"/>
                </a:solidFill>
                <a:latin typeface="Verdana" charset="0"/>
              </a:rPr>
            </a:br>
            <a:r>
              <a:rPr lang="en-US" sz="1400">
                <a:solidFill>
                  <a:schemeClr val="accent1"/>
                </a:solidFill>
                <a:latin typeface="Verdana" charset="0"/>
              </a:rPr>
              <a:t>normalized</a:t>
            </a:r>
            <a:br>
              <a:rPr lang="en-US" sz="1400">
                <a:solidFill>
                  <a:schemeClr val="accent1"/>
                </a:solidFill>
                <a:latin typeface="Verdana" charset="0"/>
              </a:rPr>
            </a:br>
            <a:r>
              <a:rPr lang="en-US" sz="1400">
                <a:solidFill>
                  <a:schemeClr val="accent1"/>
                </a:solidFill>
                <a:latin typeface="Verdana" charset="0"/>
              </a:rPr>
              <a:t>to dataset</a:t>
            </a:r>
          </a:p>
        </p:txBody>
      </p:sp>
      <p:sp>
        <p:nvSpPr>
          <p:cNvPr id="1054726" name="Text Box 6"/>
          <p:cNvSpPr txBox="1">
            <a:spLocks noChangeArrowheads="1"/>
          </p:cNvSpPr>
          <p:nvPr/>
        </p:nvSpPr>
        <p:spPr bwMode="auto">
          <a:xfrm>
            <a:off x="6192838" y="2636838"/>
            <a:ext cx="2871787" cy="75882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chemeClr val="accent1"/>
                </a:solidFill>
                <a:latin typeface="Arial" charset="0"/>
              </a:rPr>
              <a:t>Further drawing options:</a:t>
            </a:r>
          </a:p>
          <a:p>
            <a:r>
              <a:rPr lang="en-US" sz="1400" b="1">
                <a:solidFill>
                  <a:schemeClr val="accent1"/>
                </a:solidFill>
                <a:latin typeface="Courier New" charset="0"/>
              </a:rPr>
              <a:t>pdf.paramOn(xframe,data);</a:t>
            </a:r>
          </a:p>
          <a:p>
            <a:r>
              <a:rPr lang="en-US" sz="1400" b="1">
                <a:solidFill>
                  <a:schemeClr val="accent1"/>
                </a:solidFill>
                <a:latin typeface="Courier New" charset="0"/>
              </a:rPr>
              <a:t>data.statOn(xframe);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Extended ML fits</a:t>
            </a:r>
          </a:p>
        </p:txBody>
      </p:sp>
      <p:sp>
        <p:nvSpPr>
          <p:cNvPr id="1056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Specify extended ML fit adding one extra parameter:</a:t>
            </a:r>
          </a:p>
          <a:p>
            <a:endParaRPr lang="en-US" sz="2800"/>
          </a:p>
          <a:p>
            <a:pPr lvl="1">
              <a:buFontTx/>
              <a:buNone/>
            </a:pPr>
            <a:r>
              <a:rPr lang="en-US" sz="2400" b="1">
                <a:solidFill>
                  <a:schemeClr val="accent2"/>
                </a:solidFill>
                <a:latin typeface="Courier New" charset="0"/>
              </a:rPr>
              <a:t>pdf.fitTo(*data, </a:t>
            </a:r>
            <a:r>
              <a:rPr lang="en-US" sz="2400" b="1">
                <a:solidFill>
                  <a:srgbClr val="CC0066"/>
                </a:solidFill>
                <a:latin typeface="Courier New" charset="0"/>
              </a:rPr>
              <a:t>RooFit::Extended(kTRUE)</a:t>
            </a:r>
            <a:r>
              <a:rPr lang="en-US" sz="2400" b="1">
                <a:solidFill>
                  <a:schemeClr val="accent2"/>
                </a:solidFill>
                <a:latin typeface="Courier New" charset="0"/>
              </a:rPr>
              <a:t>);</a:t>
            </a:r>
          </a:p>
          <a:p>
            <a:endParaRPr lang="en-US" sz="2800" b="1">
              <a:solidFill>
                <a:schemeClr val="accent2"/>
              </a:solidFill>
              <a:latin typeface="Courier New" charset="0"/>
            </a:endParaRP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EA22FB-8CA3-0542-9C84-CED9EFA99410}" type="slidenum">
              <a:rPr lang="it-IT"/>
              <a:pPr/>
              <a:t>4</a:t>
            </a:fld>
            <a:endParaRPr lang="it-IT"/>
          </a:p>
        </p:txBody>
      </p:sp>
      <p:sp>
        <p:nvSpPr>
          <p:cNvPr id="1056772" name="AutoShape 4"/>
          <p:cNvSpPr>
            <a:spLocks noChangeArrowheads="1"/>
          </p:cNvSpPr>
          <p:nvPr/>
        </p:nvSpPr>
        <p:spPr bwMode="auto">
          <a:xfrm>
            <a:off x="827088" y="2492375"/>
            <a:ext cx="6913562" cy="936625"/>
          </a:xfrm>
          <a:prstGeom prst="roundRect">
            <a:avLst>
              <a:gd name="adj" fmla="val 19662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Import external data sets</a:t>
            </a:r>
          </a:p>
        </p:txBody>
      </p:sp>
      <p:sp>
        <p:nvSpPr>
          <p:cNvPr id="1059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Read a ROOT tree: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RooRealVar x(“x”,”x”,-10,10);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RooRealVar c(“c”,”c”,0,30);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RooDataSet data(“data”,”data”,</a:t>
            </a:r>
            <a:r>
              <a:rPr lang="en-US" sz="1800" b="1">
                <a:solidFill>
                  <a:srgbClr val="CC0066"/>
                </a:solidFill>
                <a:latin typeface="Courier New" charset="0"/>
              </a:rPr>
              <a:t>inputTree</a:t>
            </a: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,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                RooArgSet(x,c));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 lvl="1">
              <a:lnSpc>
                <a:spcPct val="80000"/>
              </a:lnSpc>
            </a:pPr>
            <a:r>
              <a:rPr lang="en-US" sz="1800">
                <a:solidFill>
                  <a:srgbClr val="CC0066"/>
                </a:solidFill>
              </a:rPr>
              <a:t>Automatic removal of entries out of variable range</a:t>
            </a:r>
          </a:p>
          <a:p>
            <a:pPr lvl="1">
              <a:lnSpc>
                <a:spcPct val="80000"/>
              </a:lnSpc>
            </a:pPr>
            <a:endParaRPr lang="en-US" sz="1800">
              <a:solidFill>
                <a:srgbClr val="CC0066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000"/>
              <a:t>Read an ASCII file: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RooDataSet* data =</a:t>
            </a:r>
            <a:br>
              <a:rPr lang="en-US" sz="1800" b="1">
                <a:solidFill>
                  <a:schemeClr val="accent2"/>
                </a:solidFill>
                <a:latin typeface="Courier New" charset="0"/>
              </a:rPr>
            </a:b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RooDataSet::read(“ascii.file”,	   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                   RooArgList(x,c));</a:t>
            </a:r>
          </a:p>
          <a:p>
            <a:pPr lvl="1">
              <a:lnSpc>
                <a:spcPct val="80000"/>
              </a:lnSpc>
            </a:pPr>
            <a:endParaRPr lang="en-US" sz="1800">
              <a:solidFill>
                <a:srgbClr val="CC0066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1800">
                <a:solidFill>
                  <a:srgbClr val="CC0066"/>
                </a:solidFill>
              </a:rPr>
              <a:t>Une line per entry; variable order given by argument list</a:t>
            </a:r>
            <a:endParaRPr lang="en-US" sz="1800" b="1">
              <a:solidFill>
                <a:schemeClr val="accent2"/>
              </a:solidFill>
              <a:latin typeface="Courier New" charset="0"/>
            </a:endParaRPr>
          </a:p>
        </p:txBody>
      </p:sp>
      <p:sp>
        <p:nvSpPr>
          <p:cNvPr id="6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7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87A75A-BF61-FE41-A4A8-63FC3BE22F93}" type="slidenum">
              <a:rPr lang="it-IT"/>
              <a:pPr/>
              <a:t>5</a:t>
            </a:fld>
            <a:endParaRPr lang="it-IT"/>
          </a:p>
        </p:txBody>
      </p:sp>
      <p:sp>
        <p:nvSpPr>
          <p:cNvPr id="1059844" name="AutoShape 4"/>
          <p:cNvSpPr>
            <a:spLocks noChangeArrowheads="1"/>
          </p:cNvSpPr>
          <p:nvPr/>
        </p:nvSpPr>
        <p:spPr bwMode="auto">
          <a:xfrm>
            <a:off x="900113" y="1557338"/>
            <a:ext cx="6913562" cy="1439862"/>
          </a:xfrm>
          <a:prstGeom prst="roundRect">
            <a:avLst>
              <a:gd name="adj" fmla="val 12236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59845" name="AutoShape 5"/>
          <p:cNvSpPr>
            <a:spLocks noChangeArrowheads="1"/>
          </p:cNvSpPr>
          <p:nvPr/>
        </p:nvSpPr>
        <p:spPr bwMode="auto">
          <a:xfrm>
            <a:off x="900113" y="4078288"/>
            <a:ext cx="6913562" cy="1150937"/>
          </a:xfrm>
          <a:prstGeom prst="roundRect">
            <a:avLst>
              <a:gd name="adj" fmla="val 12236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Histogram fits</a:t>
            </a:r>
          </a:p>
        </p:txBody>
      </p:sp>
      <p:sp>
        <p:nvSpPr>
          <p:cNvPr id="1058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Use a binned data set:</a:t>
            </a:r>
          </a:p>
          <a:p>
            <a:pPr lvl="1"/>
            <a:r>
              <a:rPr lang="en-US" b="1">
                <a:solidFill>
                  <a:schemeClr val="accent2"/>
                </a:solidFill>
                <a:latin typeface="Courier New" charset="0"/>
              </a:rPr>
              <a:t>RooDataHist</a:t>
            </a:r>
            <a:r>
              <a:rPr lang="en-US"/>
              <a:t> instead of </a:t>
            </a:r>
            <a:r>
              <a:rPr lang="en-US" b="1">
                <a:solidFill>
                  <a:schemeClr val="accent2"/>
                </a:solidFill>
                <a:latin typeface="Courier New" charset="0"/>
              </a:rPr>
              <a:t>RooDataSet</a:t>
            </a:r>
          </a:p>
          <a:p>
            <a:r>
              <a:rPr lang="en-US"/>
              <a:t>Fit with binned </a:t>
            </a:r>
            <a:br>
              <a:rPr lang="en-US"/>
            </a:br>
            <a:r>
              <a:rPr lang="en-US"/>
              <a:t>model</a:t>
            </a:r>
          </a:p>
        </p:txBody>
      </p:sp>
      <p:sp>
        <p:nvSpPr>
          <p:cNvPr id="1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1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1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6EABF-5E96-534A-AFD2-67A21CCD9A47}" type="slidenum">
              <a:rPr lang="it-IT"/>
              <a:pPr/>
              <a:t>6</a:t>
            </a:fld>
            <a:endParaRPr lang="it-IT"/>
          </a:p>
        </p:txBody>
      </p:sp>
      <p:graphicFrame>
        <p:nvGraphicFramePr>
          <p:cNvPr id="1058855" name="Group 39"/>
          <p:cNvGraphicFramePr>
            <a:graphicFrameLocks noGrp="1"/>
          </p:cNvGraphicFramePr>
          <p:nvPr/>
        </p:nvGraphicFramePr>
        <p:xfrm>
          <a:off x="4840288" y="3154363"/>
          <a:ext cx="990600" cy="1371600"/>
        </p:xfrm>
        <a:graphic>
          <a:graphicData uri="http://schemas.openxmlformats.org/drawingml/2006/table">
            <a:tbl>
              <a:tblPr/>
              <a:tblGrid>
                <a:gridCol w="33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3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</a:t>
                      </a: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3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3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058846" name="Group 30"/>
          <p:cNvGrpSpPr>
            <a:grpSpLocks/>
          </p:cNvGrpSpPr>
          <p:nvPr/>
        </p:nvGrpSpPr>
        <p:grpSpPr bwMode="auto">
          <a:xfrm>
            <a:off x="6516688" y="3068638"/>
            <a:ext cx="1727200" cy="1584325"/>
            <a:chOff x="3744" y="960"/>
            <a:chExt cx="1056" cy="971"/>
          </a:xfrm>
        </p:grpSpPr>
        <p:pic>
          <p:nvPicPr>
            <p:cNvPr id="1058847" name="Picture 31" descr="c_2d"/>
            <p:cNvPicPr>
              <a:picLocks noChangeAspect="1" noChangeArrowheads="1"/>
            </p:cNvPicPr>
            <p:nvPr/>
          </p:nvPicPr>
          <p:blipFill>
            <a:blip r:embed="rId2"/>
            <a:srcRect l="2280" t="9509" r="54395" b="5162"/>
            <a:stretch>
              <a:fillRect/>
            </a:stretch>
          </p:blipFill>
          <p:spPr bwMode="auto">
            <a:xfrm>
              <a:off x="3744" y="960"/>
              <a:ext cx="1056" cy="97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</p:pic>
        <p:sp>
          <p:nvSpPr>
            <p:cNvPr id="1058848" name="Rectangle 32"/>
            <p:cNvSpPr>
              <a:spLocks noChangeArrowheads="1"/>
            </p:cNvSpPr>
            <p:nvPr/>
          </p:nvSpPr>
          <p:spPr bwMode="auto">
            <a:xfrm>
              <a:off x="4608" y="960"/>
              <a:ext cx="192" cy="19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1" hangingPunct="1">
                <a:spcBef>
                  <a:spcPct val="20000"/>
                </a:spcBef>
                <a:buFontTx/>
                <a:buChar char="•"/>
              </a:pPr>
              <a:endParaRPr lang="nl-NL" sz="2000" b="1" i="1">
                <a:latin typeface="Verdana" charset="0"/>
              </a:endParaRPr>
            </a:p>
          </p:txBody>
        </p:sp>
      </p:grpSp>
      <p:sp>
        <p:nvSpPr>
          <p:cNvPr id="1058849" name="Text Box 33"/>
          <p:cNvSpPr txBox="1">
            <a:spLocks noChangeArrowheads="1"/>
          </p:cNvSpPr>
          <p:nvPr/>
        </p:nvSpPr>
        <p:spPr bwMode="auto">
          <a:xfrm>
            <a:off x="7004050" y="2619375"/>
            <a:ext cx="8842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>
                <a:solidFill>
                  <a:schemeClr val="accent2"/>
                </a:solidFill>
                <a:latin typeface="Verdana" charset="0"/>
              </a:rPr>
              <a:t>Binned</a:t>
            </a:r>
          </a:p>
        </p:txBody>
      </p:sp>
      <p:sp>
        <p:nvSpPr>
          <p:cNvPr id="1058850" name="Text Box 34"/>
          <p:cNvSpPr txBox="1">
            <a:spLocks noChangeArrowheads="1"/>
          </p:cNvSpPr>
          <p:nvPr/>
        </p:nvSpPr>
        <p:spPr bwMode="auto">
          <a:xfrm>
            <a:off x="4687888" y="2619375"/>
            <a:ext cx="1149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>
                <a:solidFill>
                  <a:schemeClr val="accent2"/>
                </a:solidFill>
                <a:latin typeface="Verdana" charset="0"/>
              </a:rPr>
              <a:t>Unbinned</a:t>
            </a:r>
          </a:p>
        </p:txBody>
      </p:sp>
      <p:sp>
        <p:nvSpPr>
          <p:cNvPr id="1058851" name="Text Box 35"/>
          <p:cNvSpPr txBox="1">
            <a:spLocks noChangeArrowheads="1"/>
          </p:cNvSpPr>
          <p:nvPr/>
        </p:nvSpPr>
        <p:spPr bwMode="auto">
          <a:xfrm>
            <a:off x="4459288" y="4591050"/>
            <a:ext cx="1708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000" b="1">
                <a:solidFill>
                  <a:srgbClr val="FF0000"/>
                </a:solidFill>
                <a:latin typeface="Courier New" charset="0"/>
              </a:rPr>
              <a:t>RooDataSet</a:t>
            </a:r>
          </a:p>
        </p:txBody>
      </p:sp>
      <p:sp>
        <p:nvSpPr>
          <p:cNvPr id="1058852" name="Text Box 36"/>
          <p:cNvSpPr txBox="1">
            <a:spLocks noChangeArrowheads="1"/>
          </p:cNvSpPr>
          <p:nvPr/>
        </p:nvSpPr>
        <p:spPr bwMode="auto">
          <a:xfrm>
            <a:off x="6484938" y="4645025"/>
            <a:ext cx="1860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000" b="1">
                <a:solidFill>
                  <a:srgbClr val="FF0000"/>
                </a:solidFill>
                <a:latin typeface="Courier New" charset="0"/>
              </a:rPr>
              <a:t>RooDataHist</a:t>
            </a:r>
          </a:p>
        </p:txBody>
      </p:sp>
      <p:sp>
        <p:nvSpPr>
          <p:cNvPr id="1058853" name="Text Box 37"/>
          <p:cNvSpPr txBox="1">
            <a:spLocks noChangeArrowheads="1"/>
          </p:cNvSpPr>
          <p:nvPr/>
        </p:nvSpPr>
        <p:spPr bwMode="auto">
          <a:xfrm>
            <a:off x="5678488" y="5337175"/>
            <a:ext cx="1708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000" b="1">
                <a:solidFill>
                  <a:srgbClr val="FF0000"/>
                </a:solidFill>
                <a:latin typeface="Courier New" charset="0"/>
              </a:rPr>
              <a:t>RooAbsData</a:t>
            </a:r>
          </a:p>
        </p:txBody>
      </p:sp>
      <p:sp>
        <p:nvSpPr>
          <p:cNvPr id="1058854" name="AutoShape 38"/>
          <p:cNvSpPr>
            <a:spLocks/>
          </p:cNvSpPr>
          <p:nvPr/>
        </p:nvSpPr>
        <p:spPr bwMode="auto">
          <a:xfrm rot="-5400000">
            <a:off x="6293644" y="3326606"/>
            <a:ext cx="228600" cy="3671888"/>
          </a:xfrm>
          <a:prstGeom prst="leftBrace">
            <a:avLst>
              <a:gd name="adj1" fmla="val 133854"/>
              <a:gd name="adj2" fmla="val 50000"/>
            </a:avLst>
          </a:prstGeom>
          <a:noFill/>
          <a:ln w="25400">
            <a:solidFill>
              <a:schemeClr val="accent1"/>
            </a:solidFill>
            <a:round/>
            <a:headEnd/>
            <a:tailEnd/>
          </a:ln>
        </p:spPr>
        <p:txBody>
          <a:bodyPr vert="eaVert" wrap="none" anchor="ctr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endParaRPr lang="nl-NL" sz="2000" b="1" i="1">
              <a:latin typeface="Verdana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Import external histograms</a:t>
            </a:r>
          </a:p>
        </p:txBody>
      </p:sp>
      <p:sp>
        <p:nvSpPr>
          <p:cNvPr id="1060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1800"/>
              <a:t>From ROOT TH1/TH2/TH3: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RooDataHist bdata1(“bdata”,”bdata”,RooArgList(x),</a:t>
            </a:r>
            <a:r>
              <a:rPr lang="en-US" sz="1600" b="1">
                <a:solidFill>
                  <a:srgbClr val="CC0066"/>
                </a:solidFill>
                <a:latin typeface="Courier New" charset="0"/>
              </a:rPr>
              <a:t>histo1d</a:t>
            </a: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RooDataHist bdata2(“bdata”,”bdata”,RooArgList(x,y),</a:t>
            </a:r>
            <a:r>
              <a:rPr lang="en-US" sz="1600" b="1">
                <a:solidFill>
                  <a:srgbClr val="CC0066"/>
                </a:solidFill>
                <a:latin typeface="Courier New" charset="0"/>
              </a:rPr>
              <a:t>histo2d</a:t>
            </a: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RooDataHist bdata3(“bdata”,”bdata”,RooArgList(x,y,z),</a:t>
            </a:r>
            <a:r>
              <a:rPr lang="en-US" sz="1600" b="1">
                <a:solidFill>
                  <a:srgbClr val="CC0066"/>
                </a:solidFill>
                <a:latin typeface="Courier New" charset="0"/>
              </a:rPr>
              <a:t>histo3d</a:t>
            </a: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);</a:t>
            </a:r>
          </a:p>
          <a:p>
            <a:pPr lvl="1">
              <a:lnSpc>
                <a:spcPct val="80000"/>
              </a:lnSpc>
            </a:pPr>
            <a:endParaRPr lang="en-US" sz="1600" b="1">
              <a:solidFill>
                <a:schemeClr val="accent2"/>
              </a:solidFill>
              <a:latin typeface="Courier New" charset="0"/>
            </a:endParaRPr>
          </a:p>
          <a:p>
            <a:pPr>
              <a:lnSpc>
                <a:spcPct val="80000"/>
              </a:lnSpc>
            </a:pPr>
            <a:r>
              <a:rPr lang="en-US" sz="1800"/>
              <a:t>Binning an unbinned data set: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RooDataHist* binnedData = data-&gt;binnedClone();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600" b="1">
              <a:solidFill>
                <a:schemeClr val="accent2"/>
              </a:solidFill>
              <a:latin typeface="Courier New" charset="0"/>
            </a:endParaRPr>
          </a:p>
          <a:p>
            <a:pPr>
              <a:lnSpc>
                <a:spcPct val="80000"/>
              </a:lnSpc>
            </a:pPr>
            <a:endParaRPr lang="en-US" sz="1800" b="1">
              <a:solidFill>
                <a:srgbClr val="CC0066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1800"/>
              <a:t>Specifying binning: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x.setBins(50);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RooDataHist binnedData(“binnedData”, “data”, RooArgList(x), *data);</a:t>
            </a:r>
          </a:p>
          <a:p>
            <a:pPr>
              <a:lnSpc>
                <a:spcPct val="80000"/>
              </a:lnSpc>
            </a:pPr>
            <a:endParaRPr lang="en-US" sz="1800" b="1">
              <a:solidFill>
                <a:srgbClr val="CC0066"/>
              </a:solidFill>
            </a:endParaRP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386A291-A502-4D4E-99D4-39DABC762C2B}" type="slidenum">
              <a:rPr lang="it-IT"/>
              <a:pPr/>
              <a:t>7</a:t>
            </a:fld>
            <a:endParaRPr lang="it-IT"/>
          </a:p>
        </p:txBody>
      </p:sp>
      <p:sp>
        <p:nvSpPr>
          <p:cNvPr id="1060870" name="AutoShape 6"/>
          <p:cNvSpPr>
            <a:spLocks noChangeArrowheads="1"/>
          </p:cNvSpPr>
          <p:nvPr/>
        </p:nvSpPr>
        <p:spPr bwMode="auto">
          <a:xfrm>
            <a:off x="900113" y="4724400"/>
            <a:ext cx="7632700" cy="1009650"/>
          </a:xfrm>
          <a:prstGeom prst="roundRect">
            <a:avLst>
              <a:gd name="adj" fmla="val 12236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60868" name="AutoShape 4"/>
          <p:cNvSpPr>
            <a:spLocks noChangeArrowheads="1"/>
          </p:cNvSpPr>
          <p:nvPr/>
        </p:nvSpPr>
        <p:spPr bwMode="auto">
          <a:xfrm>
            <a:off x="900113" y="1484313"/>
            <a:ext cx="7632700" cy="1439862"/>
          </a:xfrm>
          <a:prstGeom prst="roundRect">
            <a:avLst>
              <a:gd name="adj" fmla="val 12236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60869" name="AutoShape 5"/>
          <p:cNvSpPr>
            <a:spLocks noChangeArrowheads="1"/>
          </p:cNvSpPr>
          <p:nvPr/>
        </p:nvSpPr>
        <p:spPr bwMode="auto">
          <a:xfrm>
            <a:off x="900113" y="3429000"/>
            <a:ext cx="7632700" cy="576263"/>
          </a:xfrm>
          <a:prstGeom prst="roundRect">
            <a:avLst>
              <a:gd name="adj" fmla="val 12236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Discrete variables</a:t>
            </a:r>
          </a:p>
        </p:txBody>
      </p:sp>
      <p:sp>
        <p:nvSpPr>
          <p:cNvPr id="1061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1800"/>
              <a:t>Define categories </a:t>
            </a:r>
          </a:p>
          <a:p>
            <a:pPr>
              <a:lnSpc>
                <a:spcPct val="80000"/>
              </a:lnSpc>
            </a:pPr>
            <a:r>
              <a:rPr lang="en-US" sz="1800"/>
              <a:t>E.g.: b-tag: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RooCategory b0flav("b0flav", "B0 flavour");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b0flav.defineType("B0",   -1);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b0flav.defineType("B0bar", 1);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  <a:buFontTx/>
              <a:buNone/>
            </a:pPr>
            <a:endParaRPr lang="en-US" sz="1800"/>
          </a:p>
          <a:p>
            <a:pPr>
              <a:lnSpc>
                <a:spcPct val="80000"/>
              </a:lnSpc>
            </a:pPr>
            <a:r>
              <a:rPr lang="en-US" sz="1800"/>
              <a:t>Several tools defined to combine categories (</a:t>
            </a: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RooSuperCategory</a:t>
            </a:r>
            <a:r>
              <a:rPr lang="en-US" sz="1800"/>
              <a:t>) and analyze data according to categories</a:t>
            </a:r>
          </a:p>
          <a:p>
            <a:pPr lvl="1">
              <a:lnSpc>
                <a:spcPct val="80000"/>
              </a:lnSpc>
            </a:pPr>
            <a:r>
              <a:rPr lang="en-US" sz="1600"/>
              <a:t>See Root user manual for more details… </a:t>
            </a:r>
          </a:p>
          <a:p>
            <a:pPr>
              <a:lnSpc>
                <a:spcPct val="80000"/>
              </a:lnSpc>
            </a:pPr>
            <a:r>
              <a:rPr lang="en-US" sz="1800"/>
              <a:t>Switch between PDF’s based on a category can be implemented for simultaneous fits of multiple categories: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RooSimultaneous simPdf("simPdf","simPdf", categoryType);	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simPdf.addPdf(pdfA,"A");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simPdf.addPdf(pdfB,"B");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600">
              <a:solidFill>
                <a:schemeClr val="accent2"/>
              </a:solidFill>
              <a:latin typeface="Courier New" charset="0"/>
            </a:endParaRP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5E45703-072C-B748-AA4E-7C991A3DD40D}" type="slidenum">
              <a:rPr lang="it-IT"/>
              <a:pPr/>
              <a:t>8</a:t>
            </a:fld>
            <a:endParaRPr lang="it-IT"/>
          </a:p>
        </p:txBody>
      </p:sp>
      <p:sp>
        <p:nvSpPr>
          <p:cNvPr id="1061892" name="Text Box 4"/>
          <p:cNvSpPr txBox="1">
            <a:spLocks noChangeArrowheads="1"/>
          </p:cNvSpPr>
          <p:nvPr/>
        </p:nvSpPr>
        <p:spPr bwMode="auto">
          <a:xfrm>
            <a:off x="5148263" y="2493963"/>
            <a:ext cx="29368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1"/>
                </a:solidFill>
                <a:latin typeface="Arial" charset="0"/>
              </a:rPr>
              <a:t>Indices automatically assigned</a:t>
            </a:r>
            <a:br>
              <a:rPr lang="en-US">
                <a:solidFill>
                  <a:schemeClr val="accent1"/>
                </a:solidFill>
                <a:latin typeface="Arial" charset="0"/>
              </a:rPr>
            </a:br>
            <a:r>
              <a:rPr lang="en-US">
                <a:solidFill>
                  <a:schemeClr val="accent1"/>
                </a:solidFill>
                <a:latin typeface="Arial" charset="0"/>
              </a:rPr>
              <a:t>if omitted</a:t>
            </a:r>
          </a:p>
        </p:txBody>
      </p:sp>
      <p:sp>
        <p:nvSpPr>
          <p:cNvPr id="1061893" name="AutoShape 5"/>
          <p:cNvSpPr>
            <a:spLocks noChangeArrowheads="1"/>
          </p:cNvSpPr>
          <p:nvPr/>
        </p:nvSpPr>
        <p:spPr bwMode="auto">
          <a:xfrm>
            <a:off x="900113" y="1844675"/>
            <a:ext cx="7632700" cy="1223963"/>
          </a:xfrm>
          <a:prstGeom prst="roundRect">
            <a:avLst>
              <a:gd name="adj" fmla="val 12236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61894" name="AutoShape 6"/>
          <p:cNvSpPr>
            <a:spLocks noChangeArrowheads="1"/>
          </p:cNvSpPr>
          <p:nvPr/>
        </p:nvSpPr>
        <p:spPr bwMode="auto">
          <a:xfrm>
            <a:off x="900113" y="4652963"/>
            <a:ext cx="7632700" cy="1008062"/>
          </a:xfrm>
          <a:prstGeom prst="roundRect">
            <a:avLst>
              <a:gd name="adj" fmla="val 12236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Explicit Minuit minimization</a:t>
            </a:r>
          </a:p>
        </p:txBody>
      </p:sp>
      <p:sp>
        <p:nvSpPr>
          <p:cNvPr id="1062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1800"/>
              <a:t>Build negative log-Likelihood finction (NLL)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rgbClr val="FF9900"/>
                </a:solidFill>
                <a:latin typeface="Courier New" charset="0"/>
              </a:rPr>
              <a:t>// Construct function object representing -log(L)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RooNLLVar nll(“nll”, ”nll”, pdf, data);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600" b="1">
              <a:solidFill>
                <a:schemeClr val="accent2"/>
              </a:solidFill>
              <a:latin typeface="Courier New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rgbClr val="FF9900"/>
                </a:solidFill>
                <a:latin typeface="Courier New" charset="0"/>
              </a:rPr>
              <a:t>// Minimize nll w.r.t its parameters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RooMinuit m(nll);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m.migrad();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m.hesse();</a:t>
            </a:r>
            <a:endParaRPr lang="en-US" sz="1600"/>
          </a:p>
          <a:p>
            <a:pPr>
              <a:lnSpc>
                <a:spcPct val="80000"/>
              </a:lnSpc>
            </a:pPr>
            <a:endParaRPr lang="nl-NL" sz="1800"/>
          </a:p>
          <a:p>
            <a:pPr>
              <a:lnSpc>
                <a:spcPct val="80000"/>
              </a:lnSpc>
            </a:pPr>
            <a:r>
              <a:rPr lang="nl-NL" sz="1800"/>
              <a:t>Extra arguments: specify extended likelihood: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nl-NL" sz="1600" b="1">
              <a:solidFill>
                <a:schemeClr val="accent2"/>
              </a:solidFill>
              <a:latin typeface="Courier New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nl-NL" sz="1600" b="1">
                <a:solidFill>
                  <a:schemeClr val="accent2"/>
                </a:solidFill>
                <a:latin typeface="Courier New" charset="0"/>
              </a:rPr>
              <a:t>RooNLLVar nll(“nll”,”nll”,pdf,data,</a:t>
            </a:r>
            <a:r>
              <a:rPr lang="nl-NL" sz="1600" b="1">
                <a:solidFill>
                  <a:srgbClr val="CC0066"/>
                </a:solidFill>
                <a:latin typeface="Courier New" charset="0"/>
              </a:rPr>
              <a:t>Extended()</a:t>
            </a:r>
            <a:r>
              <a:rPr lang="nl-NL" sz="1600" b="1">
                <a:solidFill>
                  <a:schemeClr val="accent2"/>
                </a:solidFill>
                <a:latin typeface="Courier New" charset="0"/>
              </a:rPr>
              <a:t>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nl-NL" sz="1600" b="1">
              <a:solidFill>
                <a:schemeClr val="accent2"/>
              </a:solidFill>
              <a:latin typeface="Courier New" charset="0"/>
            </a:endParaRPr>
          </a:p>
          <a:p>
            <a:pPr>
              <a:lnSpc>
                <a:spcPct val="80000"/>
              </a:lnSpc>
            </a:pPr>
            <a:r>
              <a:rPr lang="nl-NL" sz="1800"/>
              <a:t>Chi-squared functions (only accepts </a:t>
            </a:r>
            <a:r>
              <a:rPr lang="nl-NL" sz="1800" b="1">
                <a:solidFill>
                  <a:schemeClr val="accent2"/>
                </a:solidFill>
                <a:latin typeface="Courier New" charset="0"/>
              </a:rPr>
              <a:t>RooDataHist</a:t>
            </a:r>
            <a:r>
              <a:rPr lang="nl-NL" sz="1800"/>
              <a:t>):</a:t>
            </a:r>
          </a:p>
          <a:p>
            <a:pPr>
              <a:lnSpc>
                <a:spcPct val="80000"/>
              </a:lnSpc>
            </a:pPr>
            <a:endParaRPr lang="nl-NL" sz="1800"/>
          </a:p>
          <a:p>
            <a:pPr lvl="1" eaLnBrk="1" hangingPunct="1">
              <a:buFontTx/>
              <a:buNone/>
            </a:pPr>
            <a:r>
              <a:rPr lang="en-US" sz="1600" b="1">
                <a:solidFill>
                  <a:schemeClr val="accent2"/>
                </a:solidFill>
                <a:latin typeface="Courier New" charset="0"/>
              </a:rPr>
              <a:t>RooNLLVar chi2(“chi2”,”chi2”,pdf,data);</a:t>
            </a:r>
          </a:p>
          <a:p>
            <a:pPr lvl="2">
              <a:lnSpc>
                <a:spcPct val="80000"/>
              </a:lnSpc>
              <a:buFontTx/>
              <a:buNone/>
            </a:pPr>
            <a:endParaRPr lang="nl-NL" sz="1400" b="1">
              <a:solidFill>
                <a:schemeClr val="accent2"/>
              </a:solidFill>
              <a:latin typeface="Courier New" charset="0"/>
            </a:endParaRPr>
          </a:p>
          <a:p>
            <a:pPr lvl="2">
              <a:lnSpc>
                <a:spcPct val="80000"/>
              </a:lnSpc>
              <a:buFontTx/>
              <a:buNone/>
            </a:pPr>
            <a:endParaRPr lang="nl-NL" sz="1400" b="1">
              <a:solidFill>
                <a:schemeClr val="accent2"/>
              </a:solidFill>
              <a:latin typeface="Courier New" charset="0"/>
            </a:endParaRPr>
          </a:p>
          <a:p>
            <a:pPr>
              <a:lnSpc>
                <a:spcPct val="80000"/>
              </a:lnSpc>
            </a:pPr>
            <a:endParaRPr lang="en-US" sz="1800">
              <a:solidFill>
                <a:schemeClr val="accent2"/>
              </a:solidFill>
              <a:latin typeface="Courier New" charset="0"/>
            </a:endParaRP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C6D8444-D8DC-E941-B72F-634769824B33}" type="slidenum">
              <a:rPr lang="it-IT"/>
              <a:pPr/>
              <a:t>9</a:t>
            </a:fld>
            <a:endParaRPr lang="it-IT"/>
          </a:p>
        </p:txBody>
      </p:sp>
      <p:sp>
        <p:nvSpPr>
          <p:cNvPr id="1062917" name="AutoShape 5"/>
          <p:cNvSpPr>
            <a:spLocks noChangeArrowheads="1"/>
          </p:cNvSpPr>
          <p:nvPr/>
        </p:nvSpPr>
        <p:spPr bwMode="auto">
          <a:xfrm>
            <a:off x="900113" y="1557338"/>
            <a:ext cx="7632700" cy="2087562"/>
          </a:xfrm>
          <a:prstGeom prst="roundRect">
            <a:avLst>
              <a:gd name="adj" fmla="val 12236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62918" name="AutoShape 6"/>
          <p:cNvSpPr>
            <a:spLocks noChangeArrowheads="1"/>
          </p:cNvSpPr>
          <p:nvPr/>
        </p:nvSpPr>
        <p:spPr bwMode="auto">
          <a:xfrm>
            <a:off x="900113" y="4076700"/>
            <a:ext cx="7632700" cy="504825"/>
          </a:xfrm>
          <a:prstGeom prst="roundRect">
            <a:avLst>
              <a:gd name="adj" fmla="val 12236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62919" name="AutoShape 7"/>
          <p:cNvSpPr>
            <a:spLocks noChangeArrowheads="1"/>
          </p:cNvSpPr>
          <p:nvPr/>
        </p:nvSpPr>
        <p:spPr bwMode="auto">
          <a:xfrm>
            <a:off x="900113" y="5157788"/>
            <a:ext cx="7632700" cy="503237"/>
          </a:xfrm>
          <a:prstGeom prst="roundRect">
            <a:avLst>
              <a:gd name="adj" fmla="val 12236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Drive converging process</a:t>
            </a:r>
          </a:p>
        </p:txBody>
      </p:sp>
      <p:sp>
        <p:nvSpPr>
          <p:cNvPr id="1063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rgbClr val="FF9900"/>
                </a:solidFill>
                <a:latin typeface="Courier New" charset="0"/>
              </a:rPr>
              <a:t>// Start Minuit session on above nll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RooMinuit m(nll);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400" b="1">
              <a:solidFill>
                <a:schemeClr val="accent2"/>
              </a:solidFill>
              <a:latin typeface="Courier New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rgbClr val="FF9900"/>
                </a:solidFill>
                <a:latin typeface="Courier New" charset="0"/>
              </a:rPr>
              <a:t>// MIGRAD likelihood minimization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m.migrad();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rgbClr val="FF9900"/>
                </a:solidFill>
                <a:latin typeface="Courier New" charset="0"/>
              </a:rPr>
              <a:t>// Run HESSE error analysis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m.hesse();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400" b="1">
              <a:solidFill>
                <a:schemeClr val="accent2"/>
              </a:solidFill>
              <a:latin typeface="Courier New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rgbClr val="FF9900"/>
                </a:solidFill>
                <a:latin typeface="Courier New" charset="0"/>
              </a:rPr>
              <a:t>// Set sx to 3, keep fixed in fit</a:t>
            </a: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sx.setVal(3);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sx.setConstant(kTRUE);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400" b="1">
              <a:solidFill>
                <a:schemeClr val="accent2"/>
              </a:solidFill>
              <a:latin typeface="Courier New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rgbClr val="FF9900"/>
                </a:solidFill>
                <a:latin typeface="Courier New" charset="0"/>
              </a:rPr>
              <a:t>// MIGRAD likelihood minimization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m.migrad();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400" b="1">
              <a:solidFill>
                <a:schemeClr val="accent2"/>
              </a:solidFill>
              <a:latin typeface="Courier New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rgbClr val="FF9900"/>
                </a:solidFill>
                <a:latin typeface="Courier New" charset="0"/>
              </a:rPr>
              <a:t>// Run MINOS error analysis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m.minos();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400" b="1">
              <a:solidFill>
                <a:schemeClr val="accent2"/>
              </a:solidFill>
              <a:latin typeface="Courier New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rgbClr val="FF9900"/>
                </a:solidFill>
                <a:latin typeface="Courier New" charset="0"/>
              </a:rPr>
              <a:t>// Draw 1,2,3 ‘sigma’ contours in sx,sy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m.contour(sx, sy);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400">
              <a:solidFill>
                <a:schemeClr val="accent2"/>
              </a:solidFill>
              <a:latin typeface="Courier New" charset="0"/>
            </a:endParaRP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CBB5AF0-8C76-234E-BA3A-D687C8A60FFE}" type="slidenum">
              <a:rPr lang="it-IT"/>
              <a:pPr/>
              <a:t>10</a:t>
            </a:fld>
            <a:endParaRPr lang="it-IT"/>
          </a:p>
        </p:txBody>
      </p:sp>
      <p:sp>
        <p:nvSpPr>
          <p:cNvPr id="1063940" name="AutoShape 4"/>
          <p:cNvSpPr>
            <a:spLocks noChangeArrowheads="1"/>
          </p:cNvSpPr>
          <p:nvPr/>
        </p:nvSpPr>
        <p:spPr bwMode="auto">
          <a:xfrm>
            <a:off x="539750" y="981075"/>
            <a:ext cx="5111750" cy="4824413"/>
          </a:xfrm>
          <a:prstGeom prst="roundRect">
            <a:avLst>
              <a:gd name="adj" fmla="val 6319"/>
            </a:avLst>
          </a:prstGeom>
          <a:solidFill>
            <a:schemeClr val="accent1">
              <a:alpha val="30000"/>
            </a:schemeClr>
          </a:solidFill>
          <a:ln w="28575">
            <a:solidFill>
              <a:srgbClr val="339966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Minuit function MIGRAD</a:t>
            </a:r>
          </a:p>
        </p:txBody>
      </p:sp>
      <p:sp>
        <p:nvSpPr>
          <p:cNvPr id="106496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Purpose: find minimum </a:t>
            </a:r>
          </a:p>
          <a:p>
            <a:pPr lvl="1"/>
            <a:endParaRPr lang="en-US" sz="2000"/>
          </a:p>
          <a:p>
            <a:pPr lvl="1"/>
            <a:endParaRPr lang="en-US" sz="2000"/>
          </a:p>
          <a:p>
            <a:pPr lvl="1"/>
            <a:endParaRPr lang="en-US" sz="2000"/>
          </a:p>
          <a:p>
            <a:pPr lvl="1"/>
            <a:endParaRPr lang="en-US" sz="2000"/>
          </a:p>
          <a:p>
            <a:pPr lvl="1"/>
            <a:endParaRPr lang="en-US" sz="2000"/>
          </a:p>
        </p:txBody>
      </p:sp>
      <p:sp>
        <p:nvSpPr>
          <p:cNvPr id="9" name="Segnaposto data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10" name="Segnaposto piè di pagina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11" name="Segnaposto numero diapositiv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1B458C-B4B0-6D42-B875-14240D39C168}" type="slidenum">
              <a:rPr lang="it-IT"/>
              <a:pPr/>
              <a:t>11</a:t>
            </a:fld>
            <a:endParaRPr lang="it-IT"/>
          </a:p>
        </p:txBody>
      </p:sp>
      <p:sp>
        <p:nvSpPr>
          <p:cNvPr id="1064965" name="Text Box 4"/>
          <p:cNvSpPr txBox="1">
            <a:spLocks noChangeArrowheads="1"/>
          </p:cNvSpPr>
          <p:nvPr/>
        </p:nvSpPr>
        <p:spPr bwMode="auto">
          <a:xfrm>
            <a:off x="381000" y="1600200"/>
            <a:ext cx="8586788" cy="45593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400" b="1">
                <a:solidFill>
                  <a:schemeClr val="accent2"/>
                </a:solidFill>
                <a:latin typeface="Verdana" charset="0"/>
              </a:rPr>
              <a:t>     </a:t>
            </a:r>
            <a:r>
              <a:rPr lang="en-US" sz="1400" b="1">
                <a:latin typeface="Courier New" charset="0"/>
              </a:rPr>
              <a:t>**********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**   13 **MIGRAD        1000           1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**********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(some output omitted)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</a:t>
            </a: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MIGRAD MINIMIZATION HAS CONVERGED.</a:t>
            </a:r>
          </a:p>
          <a:p>
            <a:pPr eaLnBrk="1" hangingPunct="1"/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 MIGRAD WILL VERIFY CONVERGENCE AND ERROR MATRIX.</a:t>
            </a:r>
          </a:p>
          <a:p>
            <a:pPr eaLnBrk="1" hangingPunct="1"/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 COVARIANCE MATRIX CALCULATED SUCCESSFULLY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FCN=257.304 FROM MIGRAD    </a:t>
            </a:r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STATUS=CONVERGED</a:t>
            </a:r>
            <a:r>
              <a:rPr lang="en-US" sz="1400" b="1">
                <a:latin typeface="Courier New" charset="0"/>
              </a:rPr>
              <a:t>      31 CALLS          32 TOTAL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              </a:t>
            </a:r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EDM=2.36773e-06</a:t>
            </a:r>
            <a:r>
              <a:rPr lang="en-US" sz="1400" b="1">
                <a:latin typeface="Courier New" charset="0"/>
              </a:rPr>
              <a:t>    STRATEGY= 1      </a:t>
            </a:r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ERROR MATRIX ACCURATE</a:t>
            </a:r>
            <a:r>
              <a:rPr lang="en-US" sz="1400" b="1">
                <a:latin typeface="Courier New" charset="0"/>
              </a:rPr>
              <a:t>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EXT PARAMETER                                   STEP         FIRST  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NO.   NAME      VALUE            ERROR          SIZE      DERIVATIVE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1  mean         </a:t>
            </a:r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8.84225e-02</a:t>
            </a:r>
            <a:r>
              <a:rPr lang="en-US" sz="1400" b="1">
                <a:latin typeface="Courier New" charset="0"/>
              </a:rPr>
              <a:t>   </a:t>
            </a:r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3.23862e-01</a:t>
            </a:r>
            <a:r>
              <a:rPr lang="en-US" sz="1400" b="1">
                <a:latin typeface="Courier New" charset="0"/>
              </a:rPr>
              <a:t>   3.58344e-04  -2.24755e-02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2  sigma        </a:t>
            </a:r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3.20763e+00</a:t>
            </a:r>
            <a:r>
              <a:rPr lang="en-US" sz="1400" b="1">
                <a:latin typeface="Courier New" charset="0"/>
              </a:rPr>
              <a:t>   </a:t>
            </a:r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2.39540e-01</a:t>
            </a:r>
            <a:r>
              <a:rPr lang="en-US" sz="1400" b="1">
                <a:latin typeface="Courier New" charset="0"/>
              </a:rPr>
              <a:t>   2.78628e-04  -5.34724e-02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                        ERR DEF= 0.5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EXTERNAL ERROR MATRIX.    NDIM=  25    NPAR=  2    ERR DEF=0.5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1.049e-01  3.338e-04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3.338e-04  5.739e-02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PARAMETER  CORRELATION COEFFICIENTS 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NO.  GLOBAL      1      2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 1  0.00430   1.000  0.004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 2  0.00430   0.004  1.000</a:t>
            </a:r>
          </a:p>
        </p:txBody>
      </p:sp>
      <p:sp>
        <p:nvSpPr>
          <p:cNvPr id="1064966" name="Rectangle 5"/>
          <p:cNvSpPr>
            <a:spLocks noChangeArrowheads="1"/>
          </p:cNvSpPr>
          <p:nvPr/>
        </p:nvSpPr>
        <p:spPr bwMode="auto">
          <a:xfrm>
            <a:off x="2286000" y="3733800"/>
            <a:ext cx="2895600" cy="884238"/>
          </a:xfrm>
          <a:prstGeom prst="rect">
            <a:avLst/>
          </a:prstGeom>
          <a:noFill/>
          <a:ln w="254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endParaRPr lang="nl-NL" sz="2000" b="1" i="1">
              <a:latin typeface="Verdana" charset="0"/>
            </a:endParaRPr>
          </a:p>
        </p:txBody>
      </p:sp>
      <p:sp>
        <p:nvSpPr>
          <p:cNvPr id="1064967" name="AutoShape 6"/>
          <p:cNvSpPr>
            <a:spLocks noChangeArrowheads="1"/>
          </p:cNvSpPr>
          <p:nvPr/>
        </p:nvSpPr>
        <p:spPr bwMode="auto">
          <a:xfrm>
            <a:off x="4572000" y="5105400"/>
            <a:ext cx="3962400" cy="1524000"/>
          </a:xfrm>
          <a:prstGeom prst="wedgeRoundRectCallout">
            <a:avLst>
              <a:gd name="adj1" fmla="val -35375"/>
              <a:gd name="adj2" fmla="val -81458"/>
              <a:gd name="adj3" fmla="val 16667"/>
            </a:avLst>
          </a:prstGeom>
          <a:solidFill>
            <a:schemeClr val="bg1"/>
          </a:solidFill>
          <a:ln w="25400">
            <a:solidFill>
              <a:srgbClr val="FF33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400" b="1">
                <a:solidFill>
                  <a:srgbClr val="FF3300"/>
                </a:solidFill>
                <a:latin typeface="Verdana" charset="0"/>
              </a:rPr>
              <a:t>Parameter values and approximate errors reported by MINUIT</a:t>
            </a:r>
          </a:p>
          <a:p>
            <a:pPr algn="ctr" eaLnBrk="1" hangingPunct="1"/>
            <a:endParaRPr lang="en-US" sz="1400" b="1">
              <a:solidFill>
                <a:srgbClr val="FF3300"/>
              </a:solidFill>
              <a:latin typeface="Verdana" charset="0"/>
            </a:endParaRPr>
          </a:p>
          <a:p>
            <a:pPr algn="ctr" eaLnBrk="1" hangingPunct="1"/>
            <a:r>
              <a:rPr lang="en-US" sz="1400" b="1">
                <a:solidFill>
                  <a:srgbClr val="FF3300"/>
                </a:solidFill>
                <a:latin typeface="Verdana" charset="0"/>
              </a:rPr>
              <a:t>Error definition (in this case 0.5 for a likelihood fit)</a:t>
            </a:r>
          </a:p>
        </p:txBody>
      </p:sp>
      <p:sp>
        <p:nvSpPr>
          <p:cNvPr id="1064968" name="Rectangle 7"/>
          <p:cNvSpPr>
            <a:spLocks noChangeArrowheads="1"/>
          </p:cNvSpPr>
          <p:nvPr/>
        </p:nvSpPr>
        <p:spPr bwMode="auto">
          <a:xfrm>
            <a:off x="457200" y="2457450"/>
            <a:ext cx="5181600" cy="68580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endParaRPr lang="nl-NL" sz="2000" b="1" i="1">
              <a:latin typeface="Verdana" charset="0"/>
            </a:endParaRPr>
          </a:p>
        </p:txBody>
      </p:sp>
      <p:sp>
        <p:nvSpPr>
          <p:cNvPr id="1064969" name="AutoShape 8"/>
          <p:cNvSpPr>
            <a:spLocks noChangeArrowheads="1"/>
          </p:cNvSpPr>
          <p:nvPr/>
        </p:nvSpPr>
        <p:spPr bwMode="auto">
          <a:xfrm>
            <a:off x="5791200" y="1143000"/>
            <a:ext cx="2895600" cy="762000"/>
          </a:xfrm>
          <a:prstGeom prst="wedgeRoundRectCallout">
            <a:avLst>
              <a:gd name="adj1" fmla="val -55921"/>
              <a:gd name="adj2" fmla="val 130000"/>
              <a:gd name="adj3" fmla="val 16667"/>
            </a:avLst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1" hangingPunct="1"/>
            <a:r>
              <a:rPr lang="en-US" sz="1400" b="1">
                <a:solidFill>
                  <a:schemeClr val="accent2"/>
                </a:solidFill>
                <a:latin typeface="Verdana" charset="0"/>
              </a:rPr>
              <a:t>Progress information,</a:t>
            </a:r>
            <a:br>
              <a:rPr lang="en-US" sz="1400" b="1">
                <a:solidFill>
                  <a:schemeClr val="accent2"/>
                </a:solidFill>
                <a:latin typeface="Verdana" charset="0"/>
              </a:rPr>
            </a:br>
            <a:r>
              <a:rPr lang="en-US" sz="1400" b="1">
                <a:solidFill>
                  <a:schemeClr val="accent2"/>
                </a:solidFill>
                <a:latin typeface="Verdana" charset="0"/>
              </a:rPr>
              <a:t>watch for errors here</a:t>
            </a:r>
          </a:p>
          <a:p>
            <a:pPr algn="ctr" eaLnBrk="1" hangingPunct="1"/>
            <a:endParaRPr lang="en-US" sz="1400" b="1">
              <a:solidFill>
                <a:schemeClr val="accent2"/>
              </a:solidFill>
              <a:latin typeface="Verdana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Minuit function MIGRAD</a:t>
            </a:r>
          </a:p>
        </p:txBody>
      </p:sp>
      <p:sp>
        <p:nvSpPr>
          <p:cNvPr id="106598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Purpose: find minimum </a:t>
            </a:r>
          </a:p>
          <a:p>
            <a:pPr lvl="1"/>
            <a:endParaRPr lang="en-US" sz="2000"/>
          </a:p>
          <a:p>
            <a:pPr lvl="1"/>
            <a:endParaRPr lang="en-US" sz="2000"/>
          </a:p>
          <a:p>
            <a:pPr lvl="1"/>
            <a:endParaRPr lang="en-US" sz="2000"/>
          </a:p>
          <a:p>
            <a:pPr lvl="1"/>
            <a:endParaRPr lang="en-US" sz="2000"/>
          </a:p>
          <a:p>
            <a:pPr lvl="1"/>
            <a:endParaRPr lang="en-US" sz="2000"/>
          </a:p>
        </p:txBody>
      </p:sp>
      <p:sp>
        <p:nvSpPr>
          <p:cNvPr id="9" name="Segnaposto data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10" name="Segnaposto piè di pagina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11" name="Segnaposto numero diapositiv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EDE760-4C95-654F-A8C5-31F2288F27F7}" type="slidenum">
              <a:rPr lang="it-IT"/>
              <a:pPr/>
              <a:t>12</a:t>
            </a:fld>
            <a:endParaRPr lang="it-IT"/>
          </a:p>
        </p:txBody>
      </p:sp>
      <p:sp>
        <p:nvSpPr>
          <p:cNvPr id="1065989" name="Text Box 4"/>
          <p:cNvSpPr txBox="1">
            <a:spLocks noChangeArrowheads="1"/>
          </p:cNvSpPr>
          <p:nvPr/>
        </p:nvSpPr>
        <p:spPr bwMode="auto">
          <a:xfrm>
            <a:off x="381000" y="1600200"/>
            <a:ext cx="8586788" cy="45593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400" b="1">
                <a:solidFill>
                  <a:schemeClr val="accent2"/>
                </a:solidFill>
                <a:latin typeface="Verdana" charset="0"/>
              </a:rPr>
              <a:t>     </a:t>
            </a:r>
            <a:r>
              <a:rPr lang="en-US" sz="1400" b="1">
                <a:latin typeface="Courier New" charset="0"/>
              </a:rPr>
              <a:t>**********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**   13 **MIGRAD        1000           1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**********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(some output omitted)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MIGRAD MINIMIZATION HAS CONVERGED.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MIGRAD WILL VERIFY CONVERGENCE AND ERROR MATRIX.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COVARIANCE MATRIX CALCULATED SUCCESSFULLY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</a:t>
            </a: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FCN=257.304</a:t>
            </a:r>
            <a:r>
              <a:rPr lang="en-US" sz="1400" b="1">
                <a:latin typeface="Courier New" charset="0"/>
              </a:rPr>
              <a:t> FROM MIGRAD    </a:t>
            </a:r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STATUS=CONVERGED</a:t>
            </a:r>
            <a:r>
              <a:rPr lang="en-US" sz="1400" b="1">
                <a:latin typeface="Courier New" charset="0"/>
              </a:rPr>
              <a:t>      31 CALLS          32 TOTAL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              </a:t>
            </a:r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EDM=2.36773e-06</a:t>
            </a:r>
            <a:r>
              <a:rPr lang="en-US" sz="1400" b="1">
                <a:latin typeface="Courier New" charset="0"/>
              </a:rPr>
              <a:t>    STRATEGY= 1      </a:t>
            </a:r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ERROR MATRIX ACCURATE</a:t>
            </a:r>
            <a:r>
              <a:rPr lang="en-US" sz="1400" b="1">
                <a:latin typeface="Courier New" charset="0"/>
              </a:rPr>
              <a:t>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EXT PARAMETER                                   STEP         FIRST  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NO.   NAME      VALUE            ERROR          SIZE      DERIVATIVE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1  mean         8.84225e-02   3.23862e-01   3.58344e-04  -2.24755e-02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2  sigma        3.20763e+00   2.39540e-01   2.78628e-04  -5.34724e-02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                        ERR DEF= 0.5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</a:t>
            </a:r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EXTERNAL ERROR MATRIX.    </a:t>
            </a:r>
            <a:r>
              <a:rPr lang="en-US" sz="1400" b="1">
                <a:latin typeface="Courier New" charset="0"/>
              </a:rPr>
              <a:t>NDIM=  25    NPAR=  2    ERR DEF=0.5</a:t>
            </a:r>
          </a:p>
          <a:p>
            <a:pPr eaLnBrk="1" hangingPunct="1"/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  1.049e-01  3.338e-04 </a:t>
            </a:r>
          </a:p>
          <a:p>
            <a:pPr eaLnBrk="1" hangingPunct="1"/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  3.338e-04  5.739e-02 </a:t>
            </a:r>
          </a:p>
          <a:p>
            <a:pPr eaLnBrk="1" hangingPunct="1"/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 PARAMETER  CORRELATION COEFFICIENTS  </a:t>
            </a:r>
          </a:p>
          <a:p>
            <a:pPr eaLnBrk="1" hangingPunct="1"/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       NO.  GLOBAL      1      2</a:t>
            </a:r>
          </a:p>
          <a:p>
            <a:pPr eaLnBrk="1" hangingPunct="1"/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        1  0.00430   1.000  0.004</a:t>
            </a:r>
          </a:p>
          <a:p>
            <a:pPr eaLnBrk="1" hangingPunct="1"/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        2  0.00430   0.004  1.000</a:t>
            </a:r>
          </a:p>
        </p:txBody>
      </p:sp>
      <p:sp>
        <p:nvSpPr>
          <p:cNvPr id="1065990" name="AutoShape 5"/>
          <p:cNvSpPr>
            <a:spLocks noChangeArrowheads="1"/>
          </p:cNvSpPr>
          <p:nvPr/>
        </p:nvSpPr>
        <p:spPr bwMode="auto">
          <a:xfrm>
            <a:off x="4800600" y="5029200"/>
            <a:ext cx="2743200" cy="838200"/>
          </a:xfrm>
          <a:prstGeom prst="wedgeRoundRectCallout">
            <a:avLst>
              <a:gd name="adj1" fmla="val -65394"/>
              <a:gd name="adj2" fmla="val -22537"/>
              <a:gd name="adj3" fmla="val 16667"/>
            </a:avLst>
          </a:prstGeom>
          <a:solidFill>
            <a:schemeClr val="bg1"/>
          </a:solidFill>
          <a:ln w="25400">
            <a:solidFill>
              <a:srgbClr val="FF33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400" b="1">
                <a:solidFill>
                  <a:srgbClr val="FF3300"/>
                </a:solidFill>
                <a:latin typeface="Verdana" charset="0"/>
              </a:rPr>
              <a:t>Approximate </a:t>
            </a:r>
            <a:br>
              <a:rPr lang="en-US" sz="1400" b="1">
                <a:solidFill>
                  <a:srgbClr val="FF3300"/>
                </a:solidFill>
                <a:latin typeface="Verdana" charset="0"/>
              </a:rPr>
            </a:br>
            <a:r>
              <a:rPr lang="en-US" sz="1400" b="1">
                <a:solidFill>
                  <a:srgbClr val="FF3300"/>
                </a:solidFill>
                <a:latin typeface="Verdana" charset="0"/>
              </a:rPr>
              <a:t>Error matrix</a:t>
            </a:r>
          </a:p>
          <a:p>
            <a:pPr algn="ctr" eaLnBrk="1" hangingPunct="1"/>
            <a:r>
              <a:rPr lang="en-US" sz="1400" b="1">
                <a:solidFill>
                  <a:srgbClr val="FF3300"/>
                </a:solidFill>
                <a:latin typeface="Verdana" charset="0"/>
              </a:rPr>
              <a:t>And covariance matrix</a:t>
            </a:r>
          </a:p>
          <a:p>
            <a:pPr algn="ctr" eaLnBrk="1" hangingPunct="1"/>
            <a:endParaRPr lang="en-US" sz="1400" b="1">
              <a:solidFill>
                <a:srgbClr val="FF3300"/>
              </a:solidFill>
              <a:latin typeface="Verdana" charset="0"/>
            </a:endParaRPr>
          </a:p>
        </p:txBody>
      </p:sp>
      <p:sp>
        <p:nvSpPr>
          <p:cNvPr id="1065991" name="AutoShape 6"/>
          <p:cNvSpPr>
            <a:spLocks noChangeArrowheads="1"/>
          </p:cNvSpPr>
          <p:nvPr/>
        </p:nvSpPr>
        <p:spPr bwMode="auto">
          <a:xfrm>
            <a:off x="2057400" y="1447800"/>
            <a:ext cx="3276600" cy="1371600"/>
          </a:xfrm>
          <a:prstGeom prst="wedgeRoundRectCallout">
            <a:avLst>
              <a:gd name="adj1" fmla="val -68412"/>
              <a:gd name="adj2" fmla="val 70602"/>
              <a:gd name="adj3" fmla="val 16667"/>
            </a:avLst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400" b="1">
                <a:solidFill>
                  <a:schemeClr val="accent2"/>
                </a:solidFill>
                <a:latin typeface="Verdana" charset="0"/>
              </a:rPr>
              <a:t>Value of </a:t>
            </a:r>
            <a:r>
              <a:rPr lang="en-US" sz="1400" b="1">
                <a:solidFill>
                  <a:schemeClr val="accent2"/>
                </a:solidFill>
                <a:latin typeface="Symbol" charset="2"/>
              </a:rPr>
              <a:t>c</a:t>
            </a:r>
            <a:r>
              <a:rPr lang="en-US" sz="1400" b="1" baseline="30000">
                <a:solidFill>
                  <a:schemeClr val="accent2"/>
                </a:solidFill>
                <a:latin typeface="Verdana" charset="0"/>
              </a:rPr>
              <a:t>2</a:t>
            </a:r>
            <a:r>
              <a:rPr lang="en-US" sz="1400" b="1">
                <a:solidFill>
                  <a:schemeClr val="accent2"/>
                </a:solidFill>
                <a:latin typeface="Verdana" charset="0"/>
              </a:rPr>
              <a:t> or likelihood at minimum</a:t>
            </a:r>
          </a:p>
          <a:p>
            <a:pPr algn="ctr" eaLnBrk="1" hangingPunct="1"/>
            <a:endParaRPr lang="en-US" sz="1400" b="1">
              <a:solidFill>
                <a:schemeClr val="accent2"/>
              </a:solidFill>
              <a:latin typeface="Verdana" charset="0"/>
            </a:endParaRPr>
          </a:p>
          <a:p>
            <a:pPr algn="ctr" eaLnBrk="1" hangingPunct="1"/>
            <a:r>
              <a:rPr lang="en-US" sz="1400" b="1">
                <a:solidFill>
                  <a:schemeClr val="accent2"/>
                </a:solidFill>
                <a:latin typeface="Verdana" charset="0"/>
              </a:rPr>
              <a:t>(NB: </a:t>
            </a:r>
            <a:r>
              <a:rPr lang="en-US" sz="1400" b="1">
                <a:solidFill>
                  <a:schemeClr val="accent2"/>
                </a:solidFill>
                <a:latin typeface="Symbol" charset="2"/>
              </a:rPr>
              <a:t>c</a:t>
            </a:r>
            <a:r>
              <a:rPr lang="en-US" sz="1400" b="1" baseline="30000">
                <a:solidFill>
                  <a:schemeClr val="accent2"/>
                </a:solidFill>
                <a:latin typeface="Verdana" charset="0"/>
              </a:rPr>
              <a:t>2</a:t>
            </a:r>
            <a:r>
              <a:rPr lang="en-US" sz="1400" b="1">
                <a:solidFill>
                  <a:schemeClr val="accent2"/>
                </a:solidFill>
                <a:latin typeface="Verdana" charset="0"/>
              </a:rPr>
              <a:t> values are </a:t>
            </a:r>
            <a:r>
              <a:rPr lang="en-US" sz="1400">
                <a:solidFill>
                  <a:schemeClr val="accent2"/>
                </a:solidFill>
                <a:latin typeface="Verdana" charset="0"/>
              </a:rPr>
              <a:t>not</a:t>
            </a:r>
            <a:r>
              <a:rPr lang="en-US" sz="1400" b="1">
                <a:solidFill>
                  <a:schemeClr val="accent2"/>
                </a:solidFill>
                <a:latin typeface="Verdana" charset="0"/>
              </a:rPr>
              <a:t> divided by N</a:t>
            </a:r>
            <a:r>
              <a:rPr lang="en-US" sz="1400" b="1" baseline="-25000">
                <a:solidFill>
                  <a:schemeClr val="accent2"/>
                </a:solidFill>
                <a:latin typeface="Verdana" charset="0"/>
              </a:rPr>
              <a:t>d.o.f</a:t>
            </a:r>
            <a:r>
              <a:rPr lang="en-US" sz="1400" b="1">
                <a:solidFill>
                  <a:schemeClr val="accent2"/>
                </a:solidFill>
                <a:latin typeface="Verdana" charset="0"/>
              </a:rPr>
              <a:t>)</a:t>
            </a:r>
          </a:p>
        </p:txBody>
      </p:sp>
      <p:sp>
        <p:nvSpPr>
          <p:cNvPr id="1065992" name="Rectangle 7"/>
          <p:cNvSpPr>
            <a:spLocks noChangeArrowheads="1"/>
          </p:cNvSpPr>
          <p:nvPr/>
        </p:nvSpPr>
        <p:spPr bwMode="auto">
          <a:xfrm>
            <a:off x="457200" y="3124200"/>
            <a:ext cx="1371600" cy="22860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endParaRPr lang="nl-NL" sz="2000" b="1" i="1">
              <a:latin typeface="Verdana" charset="0"/>
            </a:endParaRPr>
          </a:p>
        </p:txBody>
      </p:sp>
      <p:sp>
        <p:nvSpPr>
          <p:cNvPr id="1065993" name="Rectangle 8"/>
          <p:cNvSpPr>
            <a:spLocks noChangeArrowheads="1"/>
          </p:cNvSpPr>
          <p:nvPr/>
        </p:nvSpPr>
        <p:spPr bwMode="auto">
          <a:xfrm>
            <a:off x="457200" y="4572000"/>
            <a:ext cx="3886200" cy="1600200"/>
          </a:xfrm>
          <a:prstGeom prst="rect">
            <a:avLst/>
          </a:prstGeom>
          <a:noFill/>
          <a:ln w="254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endParaRPr lang="nl-NL" sz="2000" b="1" i="1">
              <a:latin typeface="Verdana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Minuit function MIGRAD</a:t>
            </a:r>
          </a:p>
        </p:txBody>
      </p:sp>
      <p:sp>
        <p:nvSpPr>
          <p:cNvPr id="106701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Purpose: find minimum </a:t>
            </a:r>
          </a:p>
          <a:p>
            <a:pPr lvl="1"/>
            <a:endParaRPr lang="en-US" sz="2000"/>
          </a:p>
          <a:p>
            <a:pPr lvl="1"/>
            <a:endParaRPr lang="en-US" sz="2000"/>
          </a:p>
          <a:p>
            <a:pPr lvl="1"/>
            <a:endParaRPr lang="en-US" sz="2000"/>
          </a:p>
          <a:p>
            <a:pPr lvl="1"/>
            <a:endParaRPr lang="en-US" sz="2000"/>
          </a:p>
          <a:p>
            <a:pPr lvl="1"/>
            <a:endParaRPr lang="en-US" sz="2000"/>
          </a:p>
        </p:txBody>
      </p:sp>
      <p:sp>
        <p:nvSpPr>
          <p:cNvPr id="7" name="Segnaposto data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8" name="Segnaposto piè di pagina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0479DED-20D1-5742-8613-0074252573B6}" type="slidenum">
              <a:rPr lang="it-IT"/>
              <a:pPr/>
              <a:t>13</a:t>
            </a:fld>
            <a:endParaRPr lang="it-IT"/>
          </a:p>
        </p:txBody>
      </p:sp>
      <p:sp>
        <p:nvSpPr>
          <p:cNvPr id="1067013" name="Text Box 4"/>
          <p:cNvSpPr txBox="1">
            <a:spLocks noChangeArrowheads="1"/>
          </p:cNvSpPr>
          <p:nvPr/>
        </p:nvSpPr>
        <p:spPr bwMode="auto">
          <a:xfrm>
            <a:off x="381000" y="1600200"/>
            <a:ext cx="8586788" cy="45593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400" b="1">
                <a:solidFill>
                  <a:schemeClr val="accent2"/>
                </a:solidFill>
                <a:latin typeface="Verdana" charset="0"/>
              </a:rPr>
              <a:t>     </a:t>
            </a:r>
            <a:r>
              <a:rPr lang="en-US" sz="1400" b="1">
                <a:latin typeface="Courier New" charset="0"/>
              </a:rPr>
              <a:t>**********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**   13 **MIGRAD        1000           1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**********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(some output omitted)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MIGRAD MINIMIZATION HAS CONVERGED.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MIGRAD WILL VERIFY CONVERGENCE AND ERROR MATRIX.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COVARIANCE MATRIX CALCULATED SUCCESSFULLY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</a:t>
            </a: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FCN=257.304</a:t>
            </a:r>
            <a:r>
              <a:rPr lang="en-US" sz="1400" b="1">
                <a:latin typeface="Courier New" charset="0"/>
              </a:rPr>
              <a:t> FROM MIGRAD    </a:t>
            </a:r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STATUS=CONVERGED</a:t>
            </a:r>
            <a:r>
              <a:rPr lang="en-US" sz="1400" b="1">
                <a:latin typeface="Courier New" charset="0"/>
              </a:rPr>
              <a:t>      31 CALLS          32 TOTAL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              </a:t>
            </a:r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EDM=2.36773e-06</a:t>
            </a:r>
            <a:r>
              <a:rPr lang="en-US" sz="1400" b="1">
                <a:latin typeface="Courier New" charset="0"/>
              </a:rPr>
              <a:t>    STRATEGY= 1      </a:t>
            </a:r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ERROR MATRIX ACCURATE</a:t>
            </a:r>
            <a:r>
              <a:rPr lang="en-US" sz="1400" b="1">
                <a:latin typeface="Courier New" charset="0"/>
              </a:rPr>
              <a:t>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EXT PARAMETER                                   STEP         FIRST  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NO.   NAME      VALUE            ERROR          SIZE      DERIVATIVE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1  mean         8.84225e-02   3.23862e-01   3.58344e-04  -2.24755e-02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2  sigma        3.20763e+00   2.39540e-01   2.78628e-04  -5.34724e-02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                        ERR DEF= 0.5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</a:t>
            </a:r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EXTERNAL ERROR MATRIX.    </a:t>
            </a:r>
            <a:r>
              <a:rPr lang="en-US" sz="1400" b="1">
                <a:latin typeface="Courier New" charset="0"/>
              </a:rPr>
              <a:t>NDIM=  25    NPAR=  2    ERR DEF=0.5</a:t>
            </a:r>
          </a:p>
          <a:p>
            <a:pPr eaLnBrk="1" hangingPunct="1"/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  1.049e-01  3.338e-04 </a:t>
            </a:r>
          </a:p>
          <a:p>
            <a:pPr eaLnBrk="1" hangingPunct="1"/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  3.338e-04  5.739e-02 </a:t>
            </a:r>
          </a:p>
          <a:p>
            <a:pPr eaLnBrk="1" hangingPunct="1"/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 PARAMETER  CORRELATION COEFFICIENTS  </a:t>
            </a:r>
          </a:p>
          <a:p>
            <a:pPr eaLnBrk="1" hangingPunct="1"/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       NO.  GLOBAL      1      2</a:t>
            </a:r>
          </a:p>
          <a:p>
            <a:pPr eaLnBrk="1" hangingPunct="1"/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        1  0.00430   1.000  0.004</a:t>
            </a:r>
          </a:p>
          <a:p>
            <a:pPr eaLnBrk="1" hangingPunct="1"/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        2  0.00430   0.004  1.000</a:t>
            </a:r>
          </a:p>
        </p:txBody>
      </p:sp>
      <p:sp>
        <p:nvSpPr>
          <p:cNvPr id="1067014" name="Rectangle 5"/>
          <p:cNvSpPr>
            <a:spLocks noChangeArrowheads="1"/>
          </p:cNvSpPr>
          <p:nvPr/>
        </p:nvSpPr>
        <p:spPr bwMode="auto">
          <a:xfrm>
            <a:off x="2667000" y="3048000"/>
            <a:ext cx="6172200" cy="533400"/>
          </a:xfrm>
          <a:prstGeom prst="rect">
            <a:avLst/>
          </a:prstGeom>
          <a:noFill/>
          <a:ln w="25400">
            <a:solidFill>
              <a:srgbClr val="339933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endParaRPr lang="nl-NL" sz="2000" b="1" i="1">
              <a:latin typeface="Verdana" charset="0"/>
            </a:endParaRPr>
          </a:p>
        </p:txBody>
      </p:sp>
      <p:sp>
        <p:nvSpPr>
          <p:cNvPr id="1067015" name="AutoShape 6"/>
          <p:cNvSpPr>
            <a:spLocks noChangeArrowheads="1"/>
          </p:cNvSpPr>
          <p:nvPr/>
        </p:nvSpPr>
        <p:spPr bwMode="auto">
          <a:xfrm>
            <a:off x="3886200" y="609600"/>
            <a:ext cx="4648200" cy="2057400"/>
          </a:xfrm>
          <a:prstGeom prst="wedgeRoundRectCallout">
            <a:avLst>
              <a:gd name="adj1" fmla="val -48667"/>
              <a:gd name="adj2" fmla="val 67130"/>
              <a:gd name="adj3" fmla="val 16667"/>
            </a:avLst>
          </a:prstGeom>
          <a:solidFill>
            <a:schemeClr val="bg1"/>
          </a:solidFill>
          <a:ln w="25400">
            <a:solidFill>
              <a:srgbClr val="339933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400" b="1" i="1">
                <a:solidFill>
                  <a:srgbClr val="339933"/>
                </a:solidFill>
                <a:latin typeface="Verdana" charset="0"/>
              </a:rPr>
              <a:t>Status</a:t>
            </a:r>
            <a:r>
              <a:rPr lang="en-US" sz="1400" b="1">
                <a:solidFill>
                  <a:srgbClr val="339933"/>
                </a:solidFill>
                <a:latin typeface="Verdana" charset="0"/>
              </a:rPr>
              <a:t>: </a:t>
            </a:r>
            <a:br>
              <a:rPr lang="en-US" sz="1400" b="1">
                <a:solidFill>
                  <a:srgbClr val="339933"/>
                </a:solidFill>
                <a:latin typeface="Verdana" charset="0"/>
              </a:rPr>
            </a:br>
            <a:r>
              <a:rPr lang="en-US" sz="1400" b="1">
                <a:solidFill>
                  <a:srgbClr val="339933"/>
                </a:solidFill>
                <a:latin typeface="Verdana" charset="0"/>
              </a:rPr>
              <a:t>Should be ‘converged’ but can be ‘failed’</a:t>
            </a:r>
          </a:p>
          <a:p>
            <a:pPr algn="ctr" eaLnBrk="1" hangingPunct="1"/>
            <a:endParaRPr lang="en-US" sz="1400" b="1">
              <a:solidFill>
                <a:srgbClr val="339933"/>
              </a:solidFill>
              <a:latin typeface="Verdana" charset="0"/>
            </a:endParaRPr>
          </a:p>
          <a:p>
            <a:pPr algn="ctr" eaLnBrk="1" hangingPunct="1"/>
            <a:r>
              <a:rPr lang="en-US" sz="1400" b="1" i="1">
                <a:solidFill>
                  <a:srgbClr val="339933"/>
                </a:solidFill>
                <a:latin typeface="Verdana" charset="0"/>
              </a:rPr>
              <a:t>Estimated Distance to Minimum</a:t>
            </a:r>
            <a:br>
              <a:rPr lang="en-US" sz="1400" b="1">
                <a:solidFill>
                  <a:srgbClr val="339933"/>
                </a:solidFill>
                <a:latin typeface="Verdana" charset="0"/>
              </a:rPr>
            </a:br>
            <a:r>
              <a:rPr lang="en-US" sz="1400" b="1">
                <a:solidFill>
                  <a:srgbClr val="339933"/>
                </a:solidFill>
                <a:latin typeface="Verdana" charset="0"/>
              </a:rPr>
              <a:t>should be small O(10</a:t>
            </a:r>
            <a:r>
              <a:rPr lang="en-US" sz="1400" b="1" baseline="30000">
                <a:solidFill>
                  <a:srgbClr val="339933"/>
                </a:solidFill>
                <a:latin typeface="Verdana" charset="0"/>
              </a:rPr>
              <a:t>-6</a:t>
            </a:r>
            <a:r>
              <a:rPr lang="en-US" sz="1400" b="1">
                <a:solidFill>
                  <a:srgbClr val="339933"/>
                </a:solidFill>
                <a:latin typeface="Verdana" charset="0"/>
              </a:rPr>
              <a:t>)</a:t>
            </a:r>
            <a:br>
              <a:rPr lang="en-US" sz="1400" b="1">
                <a:solidFill>
                  <a:srgbClr val="339933"/>
                </a:solidFill>
                <a:latin typeface="Verdana" charset="0"/>
              </a:rPr>
            </a:br>
            <a:endParaRPr lang="en-US" sz="1400" b="1">
              <a:solidFill>
                <a:srgbClr val="339933"/>
              </a:solidFill>
              <a:latin typeface="Verdana" charset="0"/>
            </a:endParaRPr>
          </a:p>
          <a:p>
            <a:pPr algn="ctr" eaLnBrk="1" hangingPunct="1"/>
            <a:r>
              <a:rPr lang="en-US" sz="1400" b="1" i="1">
                <a:solidFill>
                  <a:srgbClr val="339933"/>
                </a:solidFill>
                <a:latin typeface="Verdana" charset="0"/>
              </a:rPr>
              <a:t>Error Matrix Quality</a:t>
            </a:r>
            <a:br>
              <a:rPr lang="en-US" sz="1400" b="1">
                <a:solidFill>
                  <a:srgbClr val="339933"/>
                </a:solidFill>
                <a:latin typeface="Verdana" charset="0"/>
              </a:rPr>
            </a:br>
            <a:r>
              <a:rPr lang="en-US" sz="1400" b="1">
                <a:solidFill>
                  <a:srgbClr val="339933"/>
                </a:solidFill>
                <a:latin typeface="Verdana" charset="0"/>
              </a:rPr>
              <a:t>should be ‘accurate’, but can be ‘approximate’ in case of trouble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Minuit function HESSE</a:t>
            </a:r>
          </a:p>
        </p:txBody>
      </p:sp>
      <p:sp>
        <p:nvSpPr>
          <p:cNvPr id="106803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Purpose: calculate error matrix from </a:t>
            </a:r>
            <a:br>
              <a:rPr lang="en-US" sz="2400"/>
            </a:br>
            <a:br>
              <a:rPr lang="en-US" sz="2400"/>
            </a:br>
            <a:br>
              <a:rPr lang="en-US" sz="2400"/>
            </a:br>
            <a:endParaRPr lang="en-US" sz="2400"/>
          </a:p>
        </p:txBody>
      </p:sp>
      <p:sp>
        <p:nvSpPr>
          <p:cNvPr id="8" name="Segnaposto data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9" name="Segnaposto piè di pagina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10" name="Segnaposto numero diapositiv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259B569-6464-C946-839C-BDA06699E628}" type="slidenum">
              <a:rPr lang="it-IT"/>
              <a:pPr/>
              <a:t>14</a:t>
            </a:fld>
            <a:endParaRPr lang="it-IT"/>
          </a:p>
        </p:txBody>
      </p:sp>
      <p:graphicFrame>
        <p:nvGraphicFramePr>
          <p:cNvPr id="1068037" name="Object 2"/>
          <p:cNvGraphicFramePr>
            <a:graphicFrameLocks noChangeAspect="1"/>
          </p:cNvGraphicFramePr>
          <p:nvPr/>
        </p:nvGraphicFramePr>
        <p:xfrm>
          <a:off x="6084888" y="1052513"/>
          <a:ext cx="414337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038" name="Equation" r:id="rId3" imgW="304560" imgH="444240" progId="Equation.3">
                  <p:embed/>
                </p:oleObj>
              </mc:Choice>
              <mc:Fallback>
                <p:oleObj name="Equation" r:id="rId3" imgW="304560" imgH="4442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888" y="1052513"/>
                        <a:ext cx="414337" cy="603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8038" name="Text Box 5"/>
          <p:cNvSpPr txBox="1">
            <a:spLocks noChangeArrowheads="1"/>
          </p:cNvSpPr>
          <p:nvPr/>
        </p:nvSpPr>
        <p:spPr bwMode="auto">
          <a:xfrm>
            <a:off x="381000" y="1752600"/>
            <a:ext cx="8586788" cy="39211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400" b="1">
                <a:solidFill>
                  <a:schemeClr val="accent2"/>
                </a:solidFill>
                <a:latin typeface="Verdana" charset="0"/>
              </a:rPr>
              <a:t>  </a:t>
            </a:r>
            <a:r>
              <a:rPr lang="en-US" sz="1400" b="1">
                <a:latin typeface="Courier New" charset="0"/>
              </a:rPr>
              <a:t>**********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**   18 **HESSE        1000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**********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COVARIANCE MATRIX CALCULATED SUCCESSFULLY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FCN=257.304 FROM HESSE     STATUS=OK             10 CALLS          42 TOTAL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              EDM=2.36534e-06    STRATEGY= 1      ERROR MATRIX ACCURATE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EXT PARAMETER                                INTERNAL      INTERNAL 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NO.   NAME      VALUE           </a:t>
            </a: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 ERROR </a:t>
            </a:r>
            <a:r>
              <a:rPr lang="en-US" sz="1400" b="1">
                <a:latin typeface="Courier New" charset="0"/>
              </a:rPr>
              <a:t>      STEP SIZE       VALUE  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1  mean         8.84225e-02   </a:t>
            </a: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3.23861e-01</a:t>
            </a:r>
            <a:r>
              <a:rPr lang="en-US" sz="1400" b="1">
                <a:latin typeface="Courier New" charset="0"/>
              </a:rPr>
              <a:t>   7.16689e-05   8.84237e-03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2  sigma        3.20763e+00   </a:t>
            </a: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2.39539e-01</a:t>
            </a:r>
            <a:r>
              <a:rPr lang="en-US" sz="1400" b="1">
                <a:latin typeface="Courier New" charset="0"/>
              </a:rPr>
              <a:t>   5.57256e-05   3.26535e-01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                        ERR DEF= 0.5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</a:t>
            </a:r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EXTERNAL ERROR MATRIX</a:t>
            </a:r>
            <a:r>
              <a:rPr lang="en-US" sz="1400" b="1">
                <a:latin typeface="Courier New" charset="0"/>
              </a:rPr>
              <a:t>.    NDIM=  25    NPAR=  2    ERR DEF=0.5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</a:t>
            </a:r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1.049e-01  2.780e-04 </a:t>
            </a:r>
          </a:p>
          <a:p>
            <a:pPr eaLnBrk="1" hangingPunct="1"/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  2.780e-04  5.739e-02</a:t>
            </a:r>
            <a:r>
              <a:rPr lang="en-US" sz="1400" b="1">
                <a:latin typeface="Courier New" charset="0"/>
              </a:rPr>
              <a:t>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PARAMETER  CORRELATION COEFFICIENTS 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NO.  GLOBAL      1      2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 1  </a:t>
            </a:r>
            <a:r>
              <a:rPr lang="en-US" sz="1400" b="1">
                <a:solidFill>
                  <a:srgbClr val="990000"/>
                </a:solidFill>
                <a:latin typeface="Courier New" charset="0"/>
              </a:rPr>
              <a:t>0.00358</a:t>
            </a:r>
            <a:r>
              <a:rPr lang="en-US" sz="1400" b="1">
                <a:latin typeface="Courier New" charset="0"/>
              </a:rPr>
              <a:t>   </a:t>
            </a:r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1.000  0.004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 2  </a:t>
            </a:r>
            <a:r>
              <a:rPr lang="en-US" sz="1400" b="1">
                <a:solidFill>
                  <a:srgbClr val="990000"/>
                </a:solidFill>
                <a:latin typeface="Courier New" charset="0"/>
              </a:rPr>
              <a:t>0.00358</a:t>
            </a:r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 </a:t>
            </a:r>
            <a:r>
              <a:rPr lang="en-US" sz="1400" b="1">
                <a:latin typeface="Courier New" charset="0"/>
              </a:rPr>
              <a:t>  </a:t>
            </a:r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0.004  1.000</a:t>
            </a:r>
          </a:p>
        </p:txBody>
      </p:sp>
      <p:sp>
        <p:nvSpPr>
          <p:cNvPr id="1068039" name="AutoShape 6"/>
          <p:cNvSpPr>
            <a:spLocks noChangeArrowheads="1"/>
          </p:cNvSpPr>
          <p:nvPr/>
        </p:nvSpPr>
        <p:spPr bwMode="auto">
          <a:xfrm>
            <a:off x="5257800" y="2057400"/>
            <a:ext cx="2895600" cy="990600"/>
          </a:xfrm>
          <a:prstGeom prst="wedgeRoundRectCallout">
            <a:avLst>
              <a:gd name="adj1" fmla="val -49398"/>
              <a:gd name="adj2" fmla="val 74681"/>
              <a:gd name="adj3" fmla="val 16667"/>
            </a:avLst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400" b="1">
                <a:solidFill>
                  <a:schemeClr val="accent2"/>
                </a:solidFill>
                <a:latin typeface="Verdana" charset="0"/>
              </a:rPr>
              <a:t>Symmetric errors calculated from 2</a:t>
            </a:r>
            <a:r>
              <a:rPr lang="en-US" sz="1400" b="1" baseline="30000">
                <a:solidFill>
                  <a:schemeClr val="accent2"/>
                </a:solidFill>
                <a:latin typeface="Verdana" charset="0"/>
              </a:rPr>
              <a:t>nd</a:t>
            </a:r>
            <a:r>
              <a:rPr lang="en-US" sz="1400" b="1">
                <a:solidFill>
                  <a:schemeClr val="accent2"/>
                </a:solidFill>
                <a:latin typeface="Verdana" charset="0"/>
              </a:rPr>
              <a:t> derivative of –ln(L) or </a:t>
            </a:r>
            <a:r>
              <a:rPr lang="en-US" sz="1400" b="1">
                <a:solidFill>
                  <a:schemeClr val="accent2"/>
                </a:solidFill>
                <a:latin typeface="Symbol" charset="2"/>
              </a:rPr>
              <a:t>c</a:t>
            </a:r>
            <a:r>
              <a:rPr lang="en-US" sz="1400" b="1" baseline="30000">
                <a:solidFill>
                  <a:schemeClr val="accent2"/>
                </a:solidFill>
                <a:latin typeface="Verdana" charset="0"/>
              </a:rPr>
              <a:t>2</a:t>
            </a:r>
          </a:p>
        </p:txBody>
      </p:sp>
      <p:sp>
        <p:nvSpPr>
          <p:cNvPr id="1068040" name="Rectangle 7"/>
          <p:cNvSpPr>
            <a:spLocks noChangeArrowheads="1"/>
          </p:cNvSpPr>
          <p:nvPr/>
        </p:nvSpPr>
        <p:spPr bwMode="auto">
          <a:xfrm>
            <a:off x="3886200" y="3276600"/>
            <a:ext cx="1371600" cy="65563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endParaRPr lang="nl-NL" sz="2000" b="1" i="1">
              <a:latin typeface="Verdana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Minuit function HESSE</a:t>
            </a:r>
          </a:p>
        </p:txBody>
      </p:sp>
      <p:sp>
        <p:nvSpPr>
          <p:cNvPr id="106906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Purpose: calculate error matrix from </a:t>
            </a:r>
            <a:br>
              <a:rPr lang="en-US" sz="2400"/>
            </a:br>
            <a:br>
              <a:rPr lang="en-US" sz="2400"/>
            </a:br>
            <a:br>
              <a:rPr lang="en-US" sz="2400"/>
            </a:br>
            <a:endParaRPr lang="en-US" sz="2400"/>
          </a:p>
        </p:txBody>
      </p:sp>
      <p:sp>
        <p:nvSpPr>
          <p:cNvPr id="9" name="Segnaposto data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10" name="Segnaposto piè di pagina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11" name="Segnaposto numero diapositiv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FF7B14E-5CB3-9A48-8445-66FFC263EE77}" type="slidenum">
              <a:rPr lang="it-IT"/>
              <a:pPr/>
              <a:t>15</a:t>
            </a:fld>
            <a:endParaRPr lang="it-IT"/>
          </a:p>
        </p:txBody>
      </p:sp>
      <p:sp>
        <p:nvSpPr>
          <p:cNvPr id="1069062" name="Text Box 5"/>
          <p:cNvSpPr txBox="1">
            <a:spLocks noChangeArrowheads="1"/>
          </p:cNvSpPr>
          <p:nvPr/>
        </p:nvSpPr>
        <p:spPr bwMode="auto">
          <a:xfrm>
            <a:off x="381000" y="1752600"/>
            <a:ext cx="8586788" cy="39211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400" b="1">
                <a:solidFill>
                  <a:schemeClr val="accent2"/>
                </a:solidFill>
                <a:latin typeface="Verdana" charset="0"/>
              </a:rPr>
              <a:t>  </a:t>
            </a:r>
            <a:r>
              <a:rPr lang="en-US" sz="1400" b="1">
                <a:latin typeface="Courier New" charset="0"/>
              </a:rPr>
              <a:t>**********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**   18 **HESSE        1000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**********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COVARIANCE MATRIX CALCULATED SUCCESSFULLY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FCN=257.304 FROM HESSE     STATUS=OK             10 CALLS          42 TOTAL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              EDM=2.36534e-06    STRATEGY= 1      ERROR MATRIX ACCURATE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EXT PARAMETER                                INTERNAL      INTERNAL 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NO.   NAME      VALUE           </a:t>
            </a: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 ERROR </a:t>
            </a:r>
            <a:r>
              <a:rPr lang="en-US" sz="1400" b="1">
                <a:latin typeface="Courier New" charset="0"/>
              </a:rPr>
              <a:t>      STEP SIZE       VALUE  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1  mean         8.84225e-02   </a:t>
            </a: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3.23861e-01</a:t>
            </a:r>
            <a:r>
              <a:rPr lang="en-US" sz="1400" b="1">
                <a:latin typeface="Courier New" charset="0"/>
              </a:rPr>
              <a:t>   7.16689e-05   8.84237e-03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2  sigma        3.20763e+00   </a:t>
            </a: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2.39539e-01</a:t>
            </a:r>
            <a:r>
              <a:rPr lang="en-US" sz="1400" b="1">
                <a:latin typeface="Courier New" charset="0"/>
              </a:rPr>
              <a:t>   5.57256e-05   3.26535e-01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                        ERR DEF= 0.5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</a:t>
            </a:r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EXTERNAL ERROR MATRIX</a:t>
            </a:r>
            <a:r>
              <a:rPr lang="en-US" sz="1400" b="1">
                <a:latin typeface="Courier New" charset="0"/>
              </a:rPr>
              <a:t>.    NDIM=  25    NPAR=  2    ERR DEF=0.5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</a:t>
            </a:r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1.049e-01  2.780e-04 </a:t>
            </a:r>
          </a:p>
          <a:p>
            <a:pPr eaLnBrk="1" hangingPunct="1"/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  2.780e-04  5.739e-02</a:t>
            </a:r>
            <a:r>
              <a:rPr lang="en-US" sz="1400" b="1">
                <a:latin typeface="Courier New" charset="0"/>
              </a:rPr>
              <a:t>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PARAMETER  CORRELATION COEFFICIENTS 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NO.  GLOBAL      1      2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 1  </a:t>
            </a:r>
            <a:r>
              <a:rPr lang="en-US" sz="1400" b="1">
                <a:solidFill>
                  <a:srgbClr val="990000"/>
                </a:solidFill>
                <a:latin typeface="Courier New" charset="0"/>
              </a:rPr>
              <a:t>0.00358 </a:t>
            </a:r>
            <a:r>
              <a:rPr lang="en-US" sz="1400" b="1">
                <a:latin typeface="Courier New" charset="0"/>
              </a:rPr>
              <a:t>  </a:t>
            </a:r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1.000  0.004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 2  </a:t>
            </a:r>
            <a:r>
              <a:rPr lang="en-US" sz="1400" b="1">
                <a:solidFill>
                  <a:srgbClr val="990000"/>
                </a:solidFill>
                <a:latin typeface="Courier New" charset="0"/>
              </a:rPr>
              <a:t>0.00358</a:t>
            </a:r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 </a:t>
            </a:r>
            <a:r>
              <a:rPr lang="en-US" sz="1400" b="1">
                <a:latin typeface="Courier New" charset="0"/>
              </a:rPr>
              <a:t>  </a:t>
            </a:r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0.004  1.000</a:t>
            </a:r>
          </a:p>
        </p:txBody>
      </p:sp>
      <p:sp>
        <p:nvSpPr>
          <p:cNvPr id="1069063" name="AutoShape 6"/>
          <p:cNvSpPr>
            <a:spLocks noChangeArrowheads="1"/>
          </p:cNvSpPr>
          <p:nvPr/>
        </p:nvSpPr>
        <p:spPr bwMode="auto">
          <a:xfrm>
            <a:off x="914400" y="1905000"/>
            <a:ext cx="2895600" cy="1828800"/>
          </a:xfrm>
          <a:prstGeom prst="wedgeRoundRectCallout">
            <a:avLst>
              <a:gd name="adj1" fmla="val -35963"/>
              <a:gd name="adj2" fmla="val 68750"/>
              <a:gd name="adj3" fmla="val 16667"/>
            </a:avLst>
          </a:prstGeom>
          <a:solidFill>
            <a:schemeClr val="bg1"/>
          </a:solidFill>
          <a:ln w="25400">
            <a:solidFill>
              <a:srgbClr val="FF33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400" b="1">
                <a:solidFill>
                  <a:srgbClr val="FF3300"/>
                </a:solidFill>
                <a:latin typeface="Verdana" charset="0"/>
              </a:rPr>
              <a:t>Error matrix </a:t>
            </a:r>
            <a:br>
              <a:rPr lang="en-US" sz="1400" b="1">
                <a:solidFill>
                  <a:srgbClr val="FF3300"/>
                </a:solidFill>
                <a:latin typeface="Verdana" charset="0"/>
              </a:rPr>
            </a:br>
            <a:r>
              <a:rPr lang="en-US" sz="1400" b="1">
                <a:solidFill>
                  <a:srgbClr val="FF3300"/>
                </a:solidFill>
                <a:latin typeface="Verdana" charset="0"/>
              </a:rPr>
              <a:t>(Covariance Matrix) calculated from</a:t>
            </a:r>
            <a:endParaRPr lang="en-US" sz="1400" b="1" baseline="30000">
              <a:solidFill>
                <a:srgbClr val="FF3300"/>
              </a:solidFill>
              <a:latin typeface="Verdana" charset="0"/>
            </a:endParaRPr>
          </a:p>
        </p:txBody>
      </p:sp>
      <p:sp>
        <p:nvSpPr>
          <p:cNvPr id="1069064" name="Rectangle 7"/>
          <p:cNvSpPr>
            <a:spLocks noChangeArrowheads="1"/>
          </p:cNvSpPr>
          <p:nvPr/>
        </p:nvSpPr>
        <p:spPr bwMode="auto">
          <a:xfrm>
            <a:off x="457200" y="4114800"/>
            <a:ext cx="2438400" cy="685800"/>
          </a:xfrm>
          <a:prstGeom prst="rect">
            <a:avLst/>
          </a:prstGeom>
          <a:noFill/>
          <a:ln w="254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endParaRPr lang="nl-NL" sz="2000" b="1" i="1">
              <a:latin typeface="Verdana" charset="0"/>
            </a:endParaRPr>
          </a:p>
        </p:txBody>
      </p:sp>
      <p:graphicFrame>
        <p:nvGraphicFramePr>
          <p:cNvPr id="1069065" name="Object 3"/>
          <p:cNvGraphicFramePr>
            <a:graphicFrameLocks noChangeAspect="1"/>
          </p:cNvGraphicFramePr>
          <p:nvPr/>
        </p:nvGraphicFramePr>
        <p:xfrm>
          <a:off x="1295400" y="2625725"/>
          <a:ext cx="2133600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9067" name="Equation" r:id="rId3" imgW="1218960" imgH="545760" progId="Equation.3">
                  <p:embed/>
                </p:oleObj>
              </mc:Choice>
              <mc:Fallback>
                <p:oleObj name="Equation" r:id="rId3" imgW="1218960" imgH="54576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625725"/>
                        <a:ext cx="2133600" cy="955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9066" name="Object 2"/>
          <p:cNvGraphicFramePr>
            <a:graphicFrameLocks noChangeAspect="1"/>
          </p:cNvGraphicFramePr>
          <p:nvPr/>
        </p:nvGraphicFramePr>
        <p:xfrm>
          <a:off x="6084888" y="1052513"/>
          <a:ext cx="414337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9068" name="Equation" r:id="rId5" imgW="304560" imgH="444240" progId="Equation.3">
                  <p:embed/>
                </p:oleObj>
              </mc:Choice>
              <mc:Fallback>
                <p:oleObj name="Equation" r:id="rId5" imgW="304560" imgH="4442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888" y="1052513"/>
                        <a:ext cx="414337" cy="603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Minuit function HESSE</a:t>
            </a:r>
          </a:p>
        </p:txBody>
      </p:sp>
      <p:sp>
        <p:nvSpPr>
          <p:cNvPr id="107008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Purpose: calculate error matrix from </a:t>
            </a:r>
            <a:br>
              <a:rPr lang="en-US" sz="2400"/>
            </a:br>
            <a:br>
              <a:rPr lang="en-US" sz="2400"/>
            </a:br>
            <a:br>
              <a:rPr lang="en-US" sz="2400"/>
            </a:br>
            <a:endParaRPr lang="en-US" sz="2400"/>
          </a:p>
        </p:txBody>
      </p:sp>
      <p:sp>
        <p:nvSpPr>
          <p:cNvPr id="9" name="Segnaposto data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10" name="Segnaposto piè di pagina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11" name="Segnaposto numero diapositiv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BB2B8D-AC96-8A46-895C-56CDF83F1BFE}" type="slidenum">
              <a:rPr lang="it-IT"/>
              <a:pPr/>
              <a:t>16</a:t>
            </a:fld>
            <a:endParaRPr lang="it-IT"/>
          </a:p>
        </p:txBody>
      </p:sp>
      <p:sp>
        <p:nvSpPr>
          <p:cNvPr id="1070086" name="Text Box 5"/>
          <p:cNvSpPr txBox="1">
            <a:spLocks noChangeArrowheads="1"/>
          </p:cNvSpPr>
          <p:nvPr/>
        </p:nvSpPr>
        <p:spPr bwMode="auto">
          <a:xfrm>
            <a:off x="381000" y="1752600"/>
            <a:ext cx="8586788" cy="39211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400" b="1">
                <a:solidFill>
                  <a:schemeClr val="accent2"/>
                </a:solidFill>
                <a:latin typeface="Verdana" charset="0"/>
              </a:rPr>
              <a:t>  </a:t>
            </a:r>
            <a:r>
              <a:rPr lang="en-US" sz="1400" b="1">
                <a:latin typeface="Courier New" charset="0"/>
              </a:rPr>
              <a:t>**********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**   18 **HESSE        1000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**********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COVARIANCE MATRIX CALCULATED SUCCESSFULLY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FCN=257.304 FROM HESSE     STATUS=OK             10 CALLS          42 TOTAL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              EDM=2.36534e-06    STRATEGY= 1      ERROR MATRIX ACCURATE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EXT PARAMETER                                INTERNAL      INTERNAL 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NO.   NAME      VALUE           </a:t>
            </a: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 ERROR </a:t>
            </a:r>
            <a:r>
              <a:rPr lang="en-US" sz="1400" b="1">
                <a:latin typeface="Courier New" charset="0"/>
              </a:rPr>
              <a:t>      STEP SIZE       VALUE  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1  mean         8.84225e-02   </a:t>
            </a: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3.23861e-01</a:t>
            </a:r>
            <a:r>
              <a:rPr lang="en-US" sz="1400" b="1">
                <a:latin typeface="Courier New" charset="0"/>
              </a:rPr>
              <a:t>   7.16689e-05   8.84237e-03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2  sigma        3.20763e+00   </a:t>
            </a: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2.39539e-01</a:t>
            </a:r>
            <a:r>
              <a:rPr lang="en-US" sz="1400" b="1">
                <a:latin typeface="Courier New" charset="0"/>
              </a:rPr>
              <a:t>   5.57256e-05   3.26535e-01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                        ERR DEF= 0.5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</a:t>
            </a:r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EXTERNAL ERROR MATRIX</a:t>
            </a:r>
            <a:r>
              <a:rPr lang="en-US" sz="1400" b="1">
                <a:latin typeface="Courier New" charset="0"/>
              </a:rPr>
              <a:t>.    NDIM=  25    NPAR=  2    ERR DEF=0.5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</a:t>
            </a:r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1.049e-01  2.780e-04 </a:t>
            </a:r>
          </a:p>
          <a:p>
            <a:pPr eaLnBrk="1" hangingPunct="1"/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  2.780e-04  5.739e-02</a:t>
            </a:r>
            <a:r>
              <a:rPr lang="en-US" sz="1400" b="1">
                <a:latin typeface="Courier New" charset="0"/>
              </a:rPr>
              <a:t>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PARAMETER  CORRELATION COEFFICIENTS 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NO.  GLOBAL      1      2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 1  </a:t>
            </a:r>
            <a:r>
              <a:rPr lang="en-US" sz="1400" b="1">
                <a:solidFill>
                  <a:srgbClr val="990000"/>
                </a:solidFill>
                <a:latin typeface="Courier New" charset="0"/>
              </a:rPr>
              <a:t>0.00358</a:t>
            </a:r>
            <a:r>
              <a:rPr lang="en-US" sz="1400" b="1">
                <a:latin typeface="Courier New" charset="0"/>
              </a:rPr>
              <a:t>   </a:t>
            </a:r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1.000  0.004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 2  </a:t>
            </a:r>
            <a:r>
              <a:rPr lang="en-US" sz="1400" b="1">
                <a:solidFill>
                  <a:srgbClr val="990000"/>
                </a:solidFill>
                <a:latin typeface="Courier New" charset="0"/>
              </a:rPr>
              <a:t>0.00358</a:t>
            </a:r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 </a:t>
            </a:r>
            <a:r>
              <a:rPr lang="en-US" sz="1400" b="1">
                <a:latin typeface="Courier New" charset="0"/>
              </a:rPr>
              <a:t>  </a:t>
            </a:r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0.004  1.000</a:t>
            </a:r>
          </a:p>
        </p:txBody>
      </p:sp>
      <p:sp>
        <p:nvSpPr>
          <p:cNvPr id="1070087" name="AutoShape 6"/>
          <p:cNvSpPr>
            <a:spLocks noChangeArrowheads="1"/>
          </p:cNvSpPr>
          <p:nvPr/>
        </p:nvSpPr>
        <p:spPr bwMode="auto">
          <a:xfrm>
            <a:off x="3733800" y="3429000"/>
            <a:ext cx="2895600" cy="1219200"/>
          </a:xfrm>
          <a:prstGeom prst="wedgeRoundRectCallout">
            <a:avLst>
              <a:gd name="adj1" fmla="val -35963"/>
              <a:gd name="adj2" fmla="val 90625"/>
              <a:gd name="adj3" fmla="val 16667"/>
            </a:avLst>
          </a:prstGeom>
          <a:solidFill>
            <a:schemeClr val="bg1"/>
          </a:solidFill>
          <a:ln w="25400">
            <a:solidFill>
              <a:srgbClr val="339933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400" b="1">
                <a:solidFill>
                  <a:srgbClr val="339933"/>
                </a:solidFill>
                <a:latin typeface="Verdana" charset="0"/>
              </a:rPr>
              <a:t>Correlation matrix </a:t>
            </a:r>
            <a:r>
              <a:rPr lang="en-US" sz="1400" b="1">
                <a:solidFill>
                  <a:srgbClr val="339933"/>
                </a:solidFill>
                <a:latin typeface="Symbol" charset="2"/>
              </a:rPr>
              <a:t>r</a:t>
            </a:r>
            <a:r>
              <a:rPr lang="en-US" sz="1400" b="1" baseline="-25000">
                <a:solidFill>
                  <a:srgbClr val="339933"/>
                </a:solidFill>
                <a:latin typeface="Verdana" charset="0"/>
              </a:rPr>
              <a:t>ij</a:t>
            </a:r>
            <a:r>
              <a:rPr lang="en-US" sz="1400" b="1">
                <a:solidFill>
                  <a:srgbClr val="339933"/>
                </a:solidFill>
                <a:latin typeface="Verdana" charset="0"/>
              </a:rPr>
              <a:t> </a:t>
            </a:r>
            <a:br>
              <a:rPr lang="en-US" sz="1400" b="1">
                <a:solidFill>
                  <a:srgbClr val="339933"/>
                </a:solidFill>
                <a:latin typeface="Verdana" charset="0"/>
              </a:rPr>
            </a:br>
            <a:r>
              <a:rPr lang="en-US" sz="1400" b="1">
                <a:solidFill>
                  <a:srgbClr val="339933"/>
                </a:solidFill>
                <a:latin typeface="Verdana" charset="0"/>
              </a:rPr>
              <a:t>calculated from</a:t>
            </a:r>
            <a:endParaRPr lang="en-US" sz="1400" b="1" baseline="30000">
              <a:solidFill>
                <a:srgbClr val="339933"/>
              </a:solidFill>
              <a:latin typeface="Verdana" charset="0"/>
            </a:endParaRPr>
          </a:p>
        </p:txBody>
      </p:sp>
      <p:graphicFrame>
        <p:nvGraphicFramePr>
          <p:cNvPr id="1070088" name="Object 3"/>
          <p:cNvGraphicFramePr>
            <a:graphicFrameLocks noChangeAspect="1"/>
          </p:cNvGraphicFramePr>
          <p:nvPr/>
        </p:nvGraphicFramePr>
        <p:xfrm>
          <a:off x="4267200" y="3962400"/>
          <a:ext cx="190500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0091" name="Equation" r:id="rId3" imgW="774360" imgH="241200" progId="Equation.3">
                  <p:embed/>
                </p:oleObj>
              </mc:Choice>
              <mc:Fallback>
                <p:oleObj name="Equation" r:id="rId3" imgW="774360" imgH="241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3962400"/>
                        <a:ext cx="1905000" cy="593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0089" name="Rectangle 8"/>
          <p:cNvSpPr>
            <a:spLocks noChangeArrowheads="1"/>
          </p:cNvSpPr>
          <p:nvPr/>
        </p:nvSpPr>
        <p:spPr bwMode="auto">
          <a:xfrm>
            <a:off x="2590800" y="5181600"/>
            <a:ext cx="1524000" cy="457200"/>
          </a:xfrm>
          <a:prstGeom prst="rect">
            <a:avLst/>
          </a:prstGeom>
          <a:noFill/>
          <a:ln w="25400">
            <a:solidFill>
              <a:srgbClr val="339933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endParaRPr lang="nl-NL" sz="2000" b="1" i="1">
              <a:latin typeface="Verdana" charset="0"/>
            </a:endParaRPr>
          </a:p>
        </p:txBody>
      </p:sp>
      <p:graphicFrame>
        <p:nvGraphicFramePr>
          <p:cNvPr id="1070090" name="Object 2"/>
          <p:cNvGraphicFramePr>
            <a:graphicFrameLocks noChangeAspect="1"/>
          </p:cNvGraphicFramePr>
          <p:nvPr/>
        </p:nvGraphicFramePr>
        <p:xfrm>
          <a:off x="6084888" y="1052513"/>
          <a:ext cx="414337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0092" name="Equation" r:id="rId5" imgW="304560" imgH="444240" progId="Equation.3">
                  <p:embed/>
                </p:oleObj>
              </mc:Choice>
              <mc:Fallback>
                <p:oleObj name="Equation" r:id="rId5" imgW="304560" imgH="4442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888" y="1052513"/>
                        <a:ext cx="414337" cy="603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Minuit function HESSE</a:t>
            </a:r>
          </a:p>
        </p:txBody>
      </p:sp>
      <p:sp>
        <p:nvSpPr>
          <p:cNvPr id="107110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Purpose: calculate error matrix from </a:t>
            </a:r>
            <a:br>
              <a:rPr lang="en-US" sz="2400"/>
            </a:br>
            <a:br>
              <a:rPr lang="en-US" sz="2400"/>
            </a:br>
            <a:br>
              <a:rPr lang="en-US" sz="2400"/>
            </a:br>
            <a:endParaRPr lang="en-US" sz="2400"/>
          </a:p>
        </p:txBody>
      </p:sp>
      <p:sp>
        <p:nvSpPr>
          <p:cNvPr id="8" name="Segnaposto data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9" name="Segnaposto piè di pagina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10" name="Segnaposto numero diapositiv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364885-1F81-D043-8E6D-C0F85B0FC61F}" type="slidenum">
              <a:rPr lang="it-IT"/>
              <a:pPr/>
              <a:t>17</a:t>
            </a:fld>
            <a:endParaRPr lang="it-IT"/>
          </a:p>
        </p:txBody>
      </p:sp>
      <p:sp>
        <p:nvSpPr>
          <p:cNvPr id="1071110" name="Text Box 5"/>
          <p:cNvSpPr txBox="1">
            <a:spLocks noChangeArrowheads="1"/>
          </p:cNvSpPr>
          <p:nvPr/>
        </p:nvSpPr>
        <p:spPr bwMode="auto">
          <a:xfrm>
            <a:off x="381000" y="1752600"/>
            <a:ext cx="8586788" cy="39211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400" b="1">
                <a:solidFill>
                  <a:schemeClr val="accent2"/>
                </a:solidFill>
                <a:latin typeface="Verdana" charset="0"/>
              </a:rPr>
              <a:t>  </a:t>
            </a:r>
            <a:r>
              <a:rPr lang="en-US" sz="1400" b="1">
                <a:latin typeface="Courier New" charset="0"/>
              </a:rPr>
              <a:t>**********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**   18 **HESSE        1000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**********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COVARIANCE MATRIX CALCULATED SUCCESSFULLY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FCN=257.304 FROM HESSE     STATUS=OK             10 CALLS          42 TOTAL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              EDM=2.36534e-06    STRATEGY= 1      ERROR MATRIX ACCURATE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EXT PARAMETER                                INTERNAL      INTERNAL 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NO.   NAME      VALUE           </a:t>
            </a: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 ERROR </a:t>
            </a:r>
            <a:r>
              <a:rPr lang="en-US" sz="1400" b="1">
                <a:latin typeface="Courier New" charset="0"/>
              </a:rPr>
              <a:t>      STEP SIZE       VALUE  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1  mean         8.84225e-02   </a:t>
            </a: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3.23861e-01</a:t>
            </a:r>
            <a:r>
              <a:rPr lang="en-US" sz="1400" b="1">
                <a:latin typeface="Courier New" charset="0"/>
              </a:rPr>
              <a:t>   7.16689e-05   8.84237e-03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2  sigma        3.20763e+00   </a:t>
            </a: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2.39539e-01</a:t>
            </a:r>
            <a:r>
              <a:rPr lang="en-US" sz="1400" b="1">
                <a:latin typeface="Courier New" charset="0"/>
              </a:rPr>
              <a:t>   5.57256e-05   3.26535e-01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                        ERR DEF= 0.5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</a:t>
            </a:r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EXTERNAL ERROR MATRIX</a:t>
            </a:r>
            <a:r>
              <a:rPr lang="en-US" sz="1400" b="1">
                <a:latin typeface="Courier New" charset="0"/>
              </a:rPr>
              <a:t>.    NDIM=  25    NPAR=  2    ERR DEF=0.5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</a:t>
            </a:r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1.049e-01  2.780e-04 </a:t>
            </a:r>
          </a:p>
          <a:p>
            <a:pPr eaLnBrk="1" hangingPunct="1"/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  2.780e-04  5.739e-02</a:t>
            </a:r>
            <a:r>
              <a:rPr lang="en-US" sz="1400" b="1">
                <a:latin typeface="Courier New" charset="0"/>
              </a:rPr>
              <a:t>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PARAMETER  CORRELATION COEFFICIENTS 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NO.  GLOBAL      1      2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 1  </a:t>
            </a:r>
            <a:r>
              <a:rPr lang="en-US" sz="1400" b="1">
                <a:solidFill>
                  <a:srgbClr val="990000"/>
                </a:solidFill>
                <a:latin typeface="Courier New" charset="0"/>
              </a:rPr>
              <a:t>0.00358</a:t>
            </a:r>
            <a:r>
              <a:rPr lang="en-US" sz="1400" b="1">
                <a:latin typeface="Courier New" charset="0"/>
              </a:rPr>
              <a:t>   </a:t>
            </a:r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1.000  0.004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 2  </a:t>
            </a:r>
            <a:r>
              <a:rPr lang="en-US" sz="1400" b="1">
                <a:solidFill>
                  <a:srgbClr val="990000"/>
                </a:solidFill>
                <a:latin typeface="Courier New" charset="0"/>
              </a:rPr>
              <a:t>0.00358</a:t>
            </a:r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 </a:t>
            </a:r>
            <a:r>
              <a:rPr lang="en-US" sz="1400" b="1">
                <a:latin typeface="Courier New" charset="0"/>
              </a:rPr>
              <a:t>  </a:t>
            </a:r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0.004  1.000</a:t>
            </a:r>
          </a:p>
        </p:txBody>
      </p:sp>
      <p:sp>
        <p:nvSpPr>
          <p:cNvPr id="1071111" name="AutoShape 6"/>
          <p:cNvSpPr>
            <a:spLocks noChangeArrowheads="1"/>
          </p:cNvSpPr>
          <p:nvPr/>
        </p:nvSpPr>
        <p:spPr bwMode="auto">
          <a:xfrm>
            <a:off x="2057400" y="3429000"/>
            <a:ext cx="3352800" cy="1066800"/>
          </a:xfrm>
          <a:prstGeom prst="wedgeRoundRectCallout">
            <a:avLst>
              <a:gd name="adj1" fmla="val -37880"/>
              <a:gd name="adj2" fmla="val 110713"/>
              <a:gd name="adj3" fmla="val 16667"/>
            </a:avLst>
          </a:prstGeom>
          <a:solidFill>
            <a:schemeClr val="bg1"/>
          </a:solidFill>
          <a:ln w="25400">
            <a:solidFill>
              <a:srgbClr val="99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400" b="1">
                <a:solidFill>
                  <a:srgbClr val="990000"/>
                </a:solidFill>
                <a:latin typeface="Verdana" charset="0"/>
              </a:rPr>
              <a:t>Global correlation vector:</a:t>
            </a:r>
            <a:br>
              <a:rPr lang="en-US" sz="1400" b="1">
                <a:solidFill>
                  <a:srgbClr val="990000"/>
                </a:solidFill>
                <a:latin typeface="Verdana" charset="0"/>
              </a:rPr>
            </a:br>
            <a:r>
              <a:rPr lang="en-US" sz="1400" b="1">
                <a:solidFill>
                  <a:srgbClr val="990000"/>
                </a:solidFill>
                <a:latin typeface="Verdana" charset="0"/>
              </a:rPr>
              <a:t>correlation of each parameter with  </a:t>
            </a:r>
            <a:r>
              <a:rPr lang="en-US" sz="1400" b="1" i="1">
                <a:solidFill>
                  <a:srgbClr val="990000"/>
                </a:solidFill>
                <a:latin typeface="Verdana" charset="0"/>
              </a:rPr>
              <a:t>all other</a:t>
            </a:r>
            <a:r>
              <a:rPr lang="en-US" sz="1400" b="1">
                <a:solidFill>
                  <a:srgbClr val="990000"/>
                </a:solidFill>
                <a:latin typeface="Verdana" charset="0"/>
              </a:rPr>
              <a:t> parameters</a:t>
            </a:r>
            <a:endParaRPr lang="en-US" sz="1400" b="1" baseline="30000">
              <a:solidFill>
                <a:srgbClr val="990000"/>
              </a:solidFill>
              <a:latin typeface="Verdana" charset="0"/>
            </a:endParaRPr>
          </a:p>
        </p:txBody>
      </p:sp>
      <p:sp>
        <p:nvSpPr>
          <p:cNvPr id="1071112" name="Rectangle 7"/>
          <p:cNvSpPr>
            <a:spLocks noChangeArrowheads="1"/>
          </p:cNvSpPr>
          <p:nvPr/>
        </p:nvSpPr>
        <p:spPr bwMode="auto">
          <a:xfrm>
            <a:off x="1600200" y="5181600"/>
            <a:ext cx="838200" cy="457200"/>
          </a:xfrm>
          <a:prstGeom prst="rect">
            <a:avLst/>
          </a:prstGeom>
          <a:noFill/>
          <a:ln w="25400">
            <a:solidFill>
              <a:srgbClr val="99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endParaRPr lang="nl-NL" sz="2000" b="1" i="1">
              <a:latin typeface="Verdana" charset="0"/>
            </a:endParaRPr>
          </a:p>
        </p:txBody>
      </p:sp>
      <p:graphicFrame>
        <p:nvGraphicFramePr>
          <p:cNvPr id="1071113" name="Object 2"/>
          <p:cNvGraphicFramePr>
            <a:graphicFrameLocks noChangeAspect="1"/>
          </p:cNvGraphicFramePr>
          <p:nvPr/>
        </p:nvGraphicFramePr>
        <p:xfrm>
          <a:off x="6084888" y="1052513"/>
          <a:ext cx="414337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1114" name="Equation" r:id="rId3" imgW="304560" imgH="444240" progId="Equation.3">
                  <p:embed/>
                </p:oleObj>
              </mc:Choice>
              <mc:Fallback>
                <p:oleObj name="Equation" r:id="rId3" imgW="304560" imgH="4442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888" y="1052513"/>
                        <a:ext cx="414337" cy="603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Minuit function MINOS</a:t>
            </a:r>
          </a:p>
        </p:txBody>
      </p:sp>
      <p:sp>
        <p:nvSpPr>
          <p:cNvPr id="107213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Error analysis through </a:t>
            </a:r>
            <a:r>
              <a:rPr lang="en-US" sz="2400">
                <a:latin typeface="Symbol" charset="2"/>
              </a:rPr>
              <a:t>D</a:t>
            </a:r>
            <a:r>
              <a:rPr lang="en-US" sz="2400"/>
              <a:t>nll contour finding</a:t>
            </a:r>
          </a:p>
        </p:txBody>
      </p:sp>
      <p:sp>
        <p:nvSpPr>
          <p:cNvPr id="10" name="Segnaposto data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11" name="Segnaposto piè di pagina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12" name="Segnaposto numero diapositiv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54C9D8-F5EF-E14B-A208-0B8D7CB1B44F}" type="slidenum">
              <a:rPr lang="it-IT"/>
              <a:pPr/>
              <a:t>18</a:t>
            </a:fld>
            <a:endParaRPr lang="it-IT"/>
          </a:p>
        </p:txBody>
      </p:sp>
      <p:sp>
        <p:nvSpPr>
          <p:cNvPr id="1072130" name="Footer Placeholder 3"/>
          <p:cNvSpPr txBox="1">
            <a:spLocks noGrp="1"/>
          </p:cNvSpPr>
          <p:nvPr/>
        </p:nvSpPr>
        <p:spPr bwMode="auto">
          <a:xfrm>
            <a:off x="685800" y="5029200"/>
            <a:ext cx="7772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 eaLnBrk="1" hangingPunct="1"/>
            <a:r>
              <a:rPr lang="en-US" sz="1000">
                <a:solidFill>
                  <a:schemeClr val="accent2"/>
                </a:solidFill>
                <a:latin typeface="Verdana" charset="0"/>
              </a:rPr>
              <a:t>Wouter Verkerke, NIKHEF </a:t>
            </a:r>
          </a:p>
        </p:txBody>
      </p:sp>
      <p:sp>
        <p:nvSpPr>
          <p:cNvPr id="1072133" name="Text Box 4"/>
          <p:cNvSpPr txBox="1">
            <a:spLocks noChangeArrowheads="1"/>
          </p:cNvSpPr>
          <p:nvPr/>
        </p:nvSpPr>
        <p:spPr bwMode="auto">
          <a:xfrm>
            <a:off x="404813" y="1600200"/>
            <a:ext cx="8586787" cy="24320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800" b="1">
                <a:solidFill>
                  <a:schemeClr val="accent2"/>
                </a:solidFill>
                <a:latin typeface="Courier New" charset="0"/>
              </a:rPr>
              <a:t> </a:t>
            </a:r>
            <a:r>
              <a:rPr lang="en-US" sz="1400" b="1">
                <a:latin typeface="Courier New" charset="0"/>
              </a:rPr>
              <a:t>**********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**   23 **MINOS        1000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**********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FCN=257.304 FROM MINOS     STATUS=SUCCESSFUL     52 CALLS          94 TOTAL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              EDM=2.36534e-06    STRATEGY= 1      ERROR MATRIX ACCURATE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EXT PARAMETER                  </a:t>
            </a: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PARABOLIC</a:t>
            </a:r>
            <a:r>
              <a:rPr lang="en-US" sz="1400" b="1">
                <a:latin typeface="Courier New" charset="0"/>
              </a:rPr>
              <a:t>         </a:t>
            </a:r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MINOS ERRORS</a:t>
            </a:r>
            <a:r>
              <a:rPr lang="en-US" sz="1400" b="1">
                <a:latin typeface="Courier New" charset="0"/>
              </a:rPr>
              <a:t>       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NO.   NAME      VALUE            </a:t>
            </a: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ERROR </a:t>
            </a:r>
            <a:r>
              <a:rPr lang="en-US" sz="1400" b="1">
                <a:latin typeface="Courier New" charset="0"/>
              </a:rPr>
              <a:t>     </a:t>
            </a:r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NEGATIVE      POSITIVE</a:t>
            </a:r>
            <a:r>
              <a:rPr lang="en-US" sz="1400" b="1">
                <a:latin typeface="Courier New" charset="0"/>
              </a:rPr>
              <a:t>  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1  mean         8.84225e-02   </a:t>
            </a: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3.23861e-01</a:t>
            </a:r>
            <a:r>
              <a:rPr lang="en-US" sz="1400" b="1">
                <a:latin typeface="Courier New" charset="0"/>
              </a:rPr>
              <a:t>  </a:t>
            </a:r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-3.24688e-01   3.25391e-01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2  sigma        3.20763e+00   </a:t>
            </a: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2.39539e-01 </a:t>
            </a:r>
            <a:r>
              <a:rPr lang="en-US" sz="1400" b="1">
                <a:latin typeface="Courier New" charset="0"/>
              </a:rPr>
              <a:t> </a:t>
            </a:r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-2.23321e-01   2.58893e-01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                        ERR DEF= 0.5</a:t>
            </a:r>
          </a:p>
          <a:p>
            <a:pPr eaLnBrk="1" hangingPunct="1"/>
            <a:endParaRPr lang="en-US" sz="1400" b="1">
              <a:latin typeface="Courier New" charset="0"/>
            </a:endParaRPr>
          </a:p>
        </p:txBody>
      </p:sp>
      <p:sp>
        <p:nvSpPr>
          <p:cNvPr id="1072134" name="Rectangle 5"/>
          <p:cNvSpPr>
            <a:spLocks noChangeArrowheads="1"/>
          </p:cNvSpPr>
          <p:nvPr/>
        </p:nvSpPr>
        <p:spPr bwMode="auto">
          <a:xfrm>
            <a:off x="3886200" y="2667000"/>
            <a:ext cx="1371600" cy="91440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endParaRPr lang="nl-NL" sz="2000" b="1" i="1">
              <a:latin typeface="Verdana" charset="0"/>
            </a:endParaRPr>
          </a:p>
        </p:txBody>
      </p:sp>
      <p:sp>
        <p:nvSpPr>
          <p:cNvPr id="1072135" name="Rectangle 6"/>
          <p:cNvSpPr>
            <a:spLocks noChangeArrowheads="1"/>
          </p:cNvSpPr>
          <p:nvPr/>
        </p:nvSpPr>
        <p:spPr bwMode="auto">
          <a:xfrm>
            <a:off x="5334000" y="2667000"/>
            <a:ext cx="2895600" cy="914400"/>
          </a:xfrm>
          <a:prstGeom prst="rect">
            <a:avLst/>
          </a:prstGeom>
          <a:noFill/>
          <a:ln w="254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endParaRPr lang="nl-NL" sz="2000" b="1" i="1">
              <a:latin typeface="Verdana" charset="0"/>
            </a:endParaRPr>
          </a:p>
        </p:txBody>
      </p:sp>
      <p:sp>
        <p:nvSpPr>
          <p:cNvPr id="1072136" name="AutoShape 7"/>
          <p:cNvSpPr>
            <a:spLocks noChangeArrowheads="1"/>
          </p:cNvSpPr>
          <p:nvPr/>
        </p:nvSpPr>
        <p:spPr bwMode="auto">
          <a:xfrm>
            <a:off x="1905000" y="3886200"/>
            <a:ext cx="2209800" cy="1295400"/>
          </a:xfrm>
          <a:prstGeom prst="wedgeRoundRectCallout">
            <a:avLst>
              <a:gd name="adj1" fmla="val 71694"/>
              <a:gd name="adj2" fmla="val -74634"/>
              <a:gd name="adj3" fmla="val 16667"/>
            </a:avLst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400" b="1">
                <a:solidFill>
                  <a:schemeClr val="accent2"/>
                </a:solidFill>
                <a:latin typeface="Verdana" charset="0"/>
              </a:rPr>
              <a:t>Symmetric error</a:t>
            </a:r>
            <a:br>
              <a:rPr lang="en-US" sz="1400" b="1">
                <a:solidFill>
                  <a:schemeClr val="accent2"/>
                </a:solidFill>
                <a:latin typeface="Verdana" charset="0"/>
              </a:rPr>
            </a:br>
            <a:br>
              <a:rPr lang="en-US" sz="1400" b="1">
                <a:solidFill>
                  <a:schemeClr val="accent2"/>
                </a:solidFill>
                <a:latin typeface="Verdana" charset="0"/>
              </a:rPr>
            </a:br>
            <a:r>
              <a:rPr lang="en-US" sz="1400" b="1">
                <a:solidFill>
                  <a:schemeClr val="accent2"/>
                </a:solidFill>
                <a:latin typeface="Verdana" charset="0"/>
              </a:rPr>
              <a:t>(repeated result from HESSE)</a:t>
            </a:r>
          </a:p>
        </p:txBody>
      </p:sp>
      <p:sp>
        <p:nvSpPr>
          <p:cNvPr id="1072137" name="AutoShape 8"/>
          <p:cNvSpPr>
            <a:spLocks noChangeArrowheads="1"/>
          </p:cNvSpPr>
          <p:nvPr/>
        </p:nvSpPr>
        <p:spPr bwMode="auto">
          <a:xfrm>
            <a:off x="5181600" y="3886200"/>
            <a:ext cx="3733800" cy="1295400"/>
          </a:xfrm>
          <a:prstGeom prst="wedgeRoundRectCallout">
            <a:avLst>
              <a:gd name="adj1" fmla="val -28870"/>
              <a:gd name="adj2" fmla="val -73653"/>
              <a:gd name="adj3" fmla="val 16667"/>
            </a:avLst>
          </a:prstGeom>
          <a:solidFill>
            <a:schemeClr val="bg1"/>
          </a:solidFill>
          <a:ln w="25400">
            <a:solidFill>
              <a:srgbClr val="FF33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400" b="1">
                <a:solidFill>
                  <a:srgbClr val="FF3300"/>
                </a:solidFill>
                <a:latin typeface="Verdana" charset="0"/>
              </a:rPr>
              <a:t>MINOS error</a:t>
            </a:r>
            <a:br>
              <a:rPr lang="en-US" sz="1400" b="1">
                <a:solidFill>
                  <a:srgbClr val="FF3300"/>
                </a:solidFill>
                <a:latin typeface="Verdana" charset="0"/>
              </a:rPr>
            </a:br>
            <a:r>
              <a:rPr lang="en-US" sz="1400" b="1">
                <a:solidFill>
                  <a:srgbClr val="FF3300"/>
                </a:solidFill>
                <a:latin typeface="Verdana" charset="0"/>
              </a:rPr>
              <a:t>Can be asymmetric</a:t>
            </a:r>
            <a:br>
              <a:rPr lang="en-US" sz="1400" b="1">
                <a:solidFill>
                  <a:srgbClr val="FF3300"/>
                </a:solidFill>
                <a:latin typeface="Verdana" charset="0"/>
              </a:rPr>
            </a:br>
            <a:br>
              <a:rPr lang="en-US" sz="1400" b="1">
                <a:solidFill>
                  <a:srgbClr val="FF3300"/>
                </a:solidFill>
                <a:latin typeface="Verdana" charset="0"/>
              </a:rPr>
            </a:br>
            <a:r>
              <a:rPr lang="en-US" sz="1400" b="1">
                <a:solidFill>
                  <a:srgbClr val="FF3300"/>
                </a:solidFill>
                <a:latin typeface="Verdana" charset="0"/>
              </a:rPr>
              <a:t>(in this example the ‘sigma’ error is slightly asymmetric)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15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Mitigating fit stability problems </a:t>
            </a:r>
          </a:p>
        </p:txBody>
      </p:sp>
      <p:sp>
        <p:nvSpPr>
          <p:cNvPr id="1073157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Strategy I – More orthogonal choice of parameters</a:t>
            </a:r>
          </a:p>
          <a:p>
            <a:pPr lvl="1"/>
            <a:r>
              <a:rPr lang="en-US" sz="2000"/>
              <a:t>Example: fitting sum of 2 Gaussians of similar width</a:t>
            </a:r>
          </a:p>
          <a:p>
            <a:pPr lvl="1"/>
            <a:endParaRPr lang="en-US" sz="2000"/>
          </a:p>
          <a:p>
            <a:pPr lvl="1"/>
            <a:endParaRPr lang="en-US" sz="2000"/>
          </a:p>
          <a:p>
            <a:pPr lvl="1"/>
            <a:endParaRPr lang="en-US" sz="2000"/>
          </a:p>
          <a:p>
            <a:pPr lvl="1"/>
            <a:endParaRPr lang="en-US" sz="2000"/>
          </a:p>
          <a:p>
            <a:pPr lvl="1"/>
            <a:endParaRPr lang="en-US" sz="2000"/>
          </a:p>
          <a:p>
            <a:pPr lvl="1"/>
            <a:endParaRPr lang="en-US" sz="2000"/>
          </a:p>
          <a:p>
            <a:pPr lvl="1"/>
            <a:endParaRPr lang="en-US" sz="2000"/>
          </a:p>
        </p:txBody>
      </p:sp>
      <p:sp>
        <p:nvSpPr>
          <p:cNvPr id="11" name="Segnaposto data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12" name="Segnaposto piè di pagina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13" name="Segnaposto numero diapositiv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68FFB38-6C32-F342-8917-81FCE440D6E4}" type="slidenum">
              <a:rPr lang="it-IT"/>
              <a:pPr/>
              <a:t>19</a:t>
            </a:fld>
            <a:endParaRPr lang="it-IT"/>
          </a:p>
        </p:txBody>
      </p:sp>
      <p:graphicFrame>
        <p:nvGraphicFramePr>
          <p:cNvPr id="1073158" name="Object 2"/>
          <p:cNvGraphicFramePr>
            <a:graphicFrameLocks noChangeAspect="1"/>
          </p:cNvGraphicFramePr>
          <p:nvPr/>
        </p:nvGraphicFramePr>
        <p:xfrm>
          <a:off x="1524000" y="2133600"/>
          <a:ext cx="640080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3159" name="Equation" r:id="rId3" imgW="3149280" imgH="215640" progId="Equation.3">
                  <p:embed/>
                </p:oleObj>
              </mc:Choice>
              <mc:Fallback>
                <p:oleObj name="Equation" r:id="rId3" imgW="3149280" imgH="215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133600"/>
                        <a:ext cx="6400800" cy="438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73159" name="Picture 6" descr="fig2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52550" y="2514600"/>
            <a:ext cx="344805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3160" name="Text Box 7"/>
          <p:cNvSpPr txBox="1">
            <a:spLocks noChangeArrowheads="1"/>
          </p:cNvSpPr>
          <p:nvPr/>
        </p:nvSpPr>
        <p:spPr bwMode="auto">
          <a:xfrm>
            <a:off x="2708275" y="4800600"/>
            <a:ext cx="5259388" cy="179387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br>
              <a:rPr lang="en-US" sz="1400">
                <a:solidFill>
                  <a:schemeClr val="accent2"/>
                </a:solidFill>
                <a:latin typeface="Courier New" charset="0"/>
              </a:rPr>
            </a:br>
            <a:r>
              <a:rPr lang="en-US" sz="1400">
                <a:solidFill>
                  <a:schemeClr val="accent2"/>
                </a:solidFill>
                <a:latin typeface="Courier New" charset="0"/>
              </a:rPr>
              <a:t> </a:t>
            </a:r>
            <a:r>
              <a:rPr lang="en-US" sz="1400" b="1">
                <a:latin typeface="Courier New" charset="0"/>
              </a:rPr>
              <a:t>PARAMETER  CORRELATION COEFFICIENTS 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NO.  GLOBAL    </a:t>
            </a:r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[ f]   [ m]   [s1]   [s2]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</a:t>
            </a:r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[ f]</a:t>
            </a:r>
            <a:r>
              <a:rPr lang="en-US" sz="1400" b="1">
                <a:latin typeface="Courier New" charset="0"/>
              </a:rPr>
              <a:t> 0.96973   1.000 -0.135  </a:t>
            </a:r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0.918</a:t>
            </a:r>
            <a:r>
              <a:rPr lang="en-US" sz="1400" b="1">
                <a:latin typeface="Courier New" charset="0"/>
              </a:rPr>
              <a:t>  </a:t>
            </a:r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0.915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</a:t>
            </a:r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[ m]</a:t>
            </a:r>
            <a:r>
              <a:rPr lang="en-US" sz="1400" b="1">
                <a:latin typeface="Courier New" charset="0"/>
              </a:rPr>
              <a:t> 0.14407  -0.135  1.000 -0.144 -0.114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</a:t>
            </a:r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[s1]</a:t>
            </a:r>
            <a:r>
              <a:rPr lang="en-US" sz="1400" b="1">
                <a:latin typeface="Courier New" charset="0"/>
              </a:rPr>
              <a:t> 0.92762   </a:t>
            </a:r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0.918</a:t>
            </a:r>
            <a:r>
              <a:rPr lang="en-US" sz="1400" b="1">
                <a:latin typeface="Courier New" charset="0"/>
              </a:rPr>
              <a:t> -0.144  1.000  0.786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</a:t>
            </a:r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[s2]</a:t>
            </a:r>
            <a:r>
              <a:rPr lang="en-US" sz="1400" b="1">
                <a:latin typeface="Courier New" charset="0"/>
              </a:rPr>
              <a:t> 0.92486   </a:t>
            </a:r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0.915</a:t>
            </a:r>
            <a:r>
              <a:rPr lang="en-US" sz="1400" b="1">
                <a:latin typeface="Courier New" charset="0"/>
              </a:rPr>
              <a:t> -0.114  0.786  1.000</a:t>
            </a:r>
          </a:p>
          <a:p>
            <a:pPr eaLnBrk="1" hangingPunct="1"/>
            <a:endParaRPr lang="en-US" sz="1400" b="1">
              <a:latin typeface="Courier New" charset="0"/>
            </a:endParaRPr>
          </a:p>
        </p:txBody>
      </p:sp>
      <p:sp>
        <p:nvSpPr>
          <p:cNvPr id="1073161" name="Freeform 8"/>
          <p:cNvSpPr>
            <a:spLocks/>
          </p:cNvSpPr>
          <p:nvPr/>
        </p:nvSpPr>
        <p:spPr bwMode="auto">
          <a:xfrm>
            <a:off x="4495800" y="2514600"/>
            <a:ext cx="1612900" cy="863600"/>
          </a:xfrm>
          <a:custGeom>
            <a:avLst/>
            <a:gdLst>
              <a:gd name="T0" fmla="*/ 990600 w 1016"/>
              <a:gd name="T1" fmla="*/ 0 h 544"/>
              <a:gd name="T2" fmla="*/ 1447800 w 1016"/>
              <a:gd name="T3" fmla="*/ 762000 h 544"/>
              <a:gd name="T4" fmla="*/ 0 w 1016"/>
              <a:gd name="T5" fmla="*/ 609600 h 544"/>
              <a:gd name="T6" fmla="*/ 0 60000 65536"/>
              <a:gd name="T7" fmla="*/ 0 60000 65536"/>
              <a:gd name="T8" fmla="*/ 0 60000 65536"/>
              <a:gd name="T9" fmla="*/ 0 w 1016"/>
              <a:gd name="T10" fmla="*/ 0 h 544"/>
              <a:gd name="T11" fmla="*/ 1016 w 1016"/>
              <a:gd name="T12" fmla="*/ 544 h 5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16" h="544">
                <a:moveTo>
                  <a:pt x="624" y="0"/>
                </a:moveTo>
                <a:cubicBezTo>
                  <a:pt x="820" y="208"/>
                  <a:pt x="1016" y="416"/>
                  <a:pt x="912" y="480"/>
                </a:cubicBezTo>
                <a:cubicBezTo>
                  <a:pt x="808" y="544"/>
                  <a:pt x="404" y="464"/>
                  <a:pt x="0" y="384"/>
                </a:cubicBezTo>
              </a:path>
            </a:pathLst>
          </a:custGeom>
          <a:noFill/>
          <a:ln w="25400">
            <a:solidFill>
              <a:schemeClr val="accent2"/>
            </a:solidFill>
            <a:prstDash val="sysDot"/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endParaRPr lang="nl-NL" sz="2000" b="1" i="1">
              <a:latin typeface="Verdana" charset="0"/>
            </a:endParaRPr>
          </a:p>
        </p:txBody>
      </p:sp>
      <p:sp>
        <p:nvSpPr>
          <p:cNvPr id="1073162" name="Text Box 9"/>
          <p:cNvSpPr txBox="1">
            <a:spLocks noChangeArrowheads="1"/>
          </p:cNvSpPr>
          <p:nvPr/>
        </p:nvSpPr>
        <p:spPr bwMode="auto">
          <a:xfrm>
            <a:off x="5299075" y="4419600"/>
            <a:ext cx="2701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400" b="1">
                <a:solidFill>
                  <a:schemeClr val="accent2"/>
                </a:solidFill>
                <a:latin typeface="Verdana" charset="0"/>
              </a:rPr>
              <a:t>HESSE correlation matrix</a:t>
            </a:r>
          </a:p>
        </p:txBody>
      </p:sp>
      <p:sp>
        <p:nvSpPr>
          <p:cNvPr id="1073163" name="Freeform 10"/>
          <p:cNvSpPr>
            <a:spLocks/>
          </p:cNvSpPr>
          <p:nvPr/>
        </p:nvSpPr>
        <p:spPr bwMode="auto">
          <a:xfrm>
            <a:off x="774700" y="4648200"/>
            <a:ext cx="1892300" cy="1143000"/>
          </a:xfrm>
          <a:custGeom>
            <a:avLst/>
            <a:gdLst>
              <a:gd name="T0" fmla="*/ 1054100 w 1192"/>
              <a:gd name="T1" fmla="*/ 0 h 720"/>
              <a:gd name="T2" fmla="*/ 139700 w 1192"/>
              <a:gd name="T3" fmla="*/ 381000 h 720"/>
              <a:gd name="T4" fmla="*/ 1892300 w 1192"/>
              <a:gd name="T5" fmla="*/ 1143000 h 720"/>
              <a:gd name="T6" fmla="*/ 0 60000 65536"/>
              <a:gd name="T7" fmla="*/ 0 60000 65536"/>
              <a:gd name="T8" fmla="*/ 0 60000 65536"/>
              <a:gd name="T9" fmla="*/ 0 w 1192"/>
              <a:gd name="T10" fmla="*/ 0 h 720"/>
              <a:gd name="T11" fmla="*/ 1192 w 1192"/>
              <a:gd name="T12" fmla="*/ 720 h 72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92" h="720">
                <a:moveTo>
                  <a:pt x="664" y="0"/>
                </a:moveTo>
                <a:cubicBezTo>
                  <a:pt x="568" y="40"/>
                  <a:pt x="0" y="120"/>
                  <a:pt x="88" y="240"/>
                </a:cubicBezTo>
                <a:cubicBezTo>
                  <a:pt x="176" y="360"/>
                  <a:pt x="684" y="540"/>
                  <a:pt x="1192" y="720"/>
                </a:cubicBezTo>
              </a:path>
            </a:pathLst>
          </a:custGeom>
          <a:noFill/>
          <a:ln w="25400">
            <a:solidFill>
              <a:schemeClr val="accent2"/>
            </a:solidFill>
            <a:prstDash val="sysDot"/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endParaRPr lang="nl-NL" sz="2000" b="1" i="1">
              <a:latin typeface="Verdana" charset="0"/>
            </a:endParaRPr>
          </a:p>
        </p:txBody>
      </p:sp>
      <p:sp>
        <p:nvSpPr>
          <p:cNvPr id="1073164" name="Text Box 11"/>
          <p:cNvSpPr txBox="1">
            <a:spLocks noChangeArrowheads="1"/>
          </p:cNvSpPr>
          <p:nvPr/>
        </p:nvSpPr>
        <p:spPr bwMode="auto">
          <a:xfrm>
            <a:off x="346075" y="5654675"/>
            <a:ext cx="20923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400" b="1">
                <a:solidFill>
                  <a:srgbClr val="FF3300"/>
                </a:solidFill>
                <a:latin typeface="Verdana" charset="0"/>
              </a:rPr>
              <a:t>Widths s</a:t>
            </a:r>
            <a:r>
              <a:rPr lang="en-US" sz="1400" b="1" baseline="-25000">
                <a:solidFill>
                  <a:srgbClr val="FF3300"/>
                </a:solidFill>
                <a:latin typeface="Verdana" charset="0"/>
              </a:rPr>
              <a:t>1</a:t>
            </a:r>
            <a:r>
              <a:rPr lang="en-US" sz="1400" b="1">
                <a:solidFill>
                  <a:srgbClr val="FF3300"/>
                </a:solidFill>
                <a:latin typeface="Verdana" charset="0"/>
              </a:rPr>
              <a:t>,s</a:t>
            </a:r>
            <a:r>
              <a:rPr lang="en-US" sz="1400" b="1" baseline="-25000">
                <a:solidFill>
                  <a:srgbClr val="FF3300"/>
                </a:solidFill>
                <a:latin typeface="Verdana" charset="0"/>
              </a:rPr>
              <a:t>2</a:t>
            </a:r>
            <a:r>
              <a:rPr lang="en-US" sz="1400" b="1">
                <a:solidFill>
                  <a:srgbClr val="FF3300"/>
                </a:solidFill>
                <a:latin typeface="Verdana" charset="0"/>
              </a:rPr>
              <a:t> </a:t>
            </a:r>
            <a:br>
              <a:rPr lang="en-US" sz="1400" b="1">
                <a:solidFill>
                  <a:srgbClr val="FF3300"/>
                </a:solidFill>
                <a:latin typeface="Verdana" charset="0"/>
              </a:rPr>
            </a:br>
            <a:r>
              <a:rPr lang="en-US" sz="1400" b="1">
                <a:solidFill>
                  <a:srgbClr val="FF3300"/>
                </a:solidFill>
                <a:latin typeface="Verdana" charset="0"/>
              </a:rPr>
              <a:t>strongly correlated</a:t>
            </a:r>
            <a:br>
              <a:rPr lang="en-US" sz="1400" b="1">
                <a:solidFill>
                  <a:srgbClr val="FF3300"/>
                </a:solidFill>
                <a:latin typeface="Verdana" charset="0"/>
              </a:rPr>
            </a:br>
            <a:r>
              <a:rPr lang="en-US" sz="1400" b="1">
                <a:solidFill>
                  <a:srgbClr val="FF3300"/>
                </a:solidFill>
                <a:latin typeface="Verdana" charset="0"/>
              </a:rPr>
              <a:t>fraction f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1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Mitigating fit stability problems </a:t>
            </a:r>
          </a:p>
        </p:txBody>
      </p:sp>
      <p:sp>
        <p:nvSpPr>
          <p:cNvPr id="107418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1600"/>
              <a:t>Different parameterization:</a:t>
            </a:r>
            <a:br>
              <a:rPr lang="en-US" sz="1600"/>
            </a:br>
            <a:br>
              <a:rPr lang="en-US" sz="1600"/>
            </a:br>
            <a:br>
              <a:rPr lang="en-US" sz="1600"/>
            </a:br>
            <a:br>
              <a:rPr lang="en-US" sz="1600"/>
            </a:br>
            <a:br>
              <a:rPr lang="en-US" sz="1600"/>
            </a:br>
            <a:br>
              <a:rPr lang="en-US" sz="1600"/>
            </a:br>
            <a:br>
              <a:rPr lang="en-US" sz="1600"/>
            </a:br>
            <a:br>
              <a:rPr lang="en-US" sz="1600"/>
            </a:br>
            <a:br>
              <a:rPr lang="en-US" sz="1600"/>
            </a:br>
            <a:br>
              <a:rPr lang="en-US" sz="1600"/>
            </a:br>
            <a:endParaRPr lang="en-US" sz="1600"/>
          </a:p>
          <a:p>
            <a:pPr lvl="1"/>
            <a:r>
              <a:rPr lang="en-US" sz="1600">
                <a:solidFill>
                  <a:schemeClr val="accent2"/>
                </a:solidFill>
              </a:rPr>
              <a:t>Correlation of width s2 and fraction f reduced from 0.92 to 0.68</a:t>
            </a:r>
            <a:endParaRPr lang="en-US" sz="1600"/>
          </a:p>
          <a:p>
            <a:pPr lvl="1"/>
            <a:r>
              <a:rPr lang="en-US" sz="1600"/>
              <a:t>Choice of parameterization matters!</a:t>
            </a:r>
          </a:p>
          <a:p>
            <a:pPr lvl="1"/>
            <a:endParaRPr lang="en-US" sz="1600"/>
          </a:p>
          <a:p>
            <a:r>
              <a:rPr lang="en-US" sz="1800"/>
              <a:t>Strategy II – Fix all but one of the correlated parameters</a:t>
            </a:r>
          </a:p>
          <a:p>
            <a:pPr lvl="1"/>
            <a:r>
              <a:rPr lang="en-US" sz="1600"/>
              <a:t>If floating parameters are highly correlated, some of them may be redundant </a:t>
            </a:r>
            <a:r>
              <a:rPr lang="en-US" sz="1600">
                <a:sym typeface="Wingdings" charset="2"/>
              </a:rPr>
              <a:t>and not contribute to additional degrees of freedom in your model</a:t>
            </a:r>
          </a:p>
        </p:txBody>
      </p:sp>
      <p:sp>
        <p:nvSpPr>
          <p:cNvPr id="9" name="Segnaposto data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10" name="Segnaposto piè di pagina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11" name="Segnaposto numero diapositiv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FDE108-6270-524E-848A-955B10DE6F6D}" type="slidenum">
              <a:rPr lang="it-IT"/>
              <a:pPr/>
              <a:t>20</a:t>
            </a:fld>
            <a:endParaRPr lang="it-IT"/>
          </a:p>
        </p:txBody>
      </p:sp>
      <p:pic>
        <p:nvPicPr>
          <p:cNvPr id="1074181" name="Picture 4" descr="fig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2057400"/>
            <a:ext cx="28384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74182" name="Object 2"/>
          <p:cNvGraphicFramePr>
            <a:graphicFrameLocks noChangeAspect="1"/>
          </p:cNvGraphicFramePr>
          <p:nvPr/>
        </p:nvGraphicFramePr>
        <p:xfrm>
          <a:off x="1612900" y="1371600"/>
          <a:ext cx="5002213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4183" name="Equation" r:id="rId4" imgW="2298600" imgH="215640" progId="Equation.3">
                  <p:embed/>
                </p:oleObj>
              </mc:Choice>
              <mc:Fallback>
                <p:oleObj name="Equation" r:id="rId4" imgW="2298600" imgH="215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2900" y="1371600"/>
                        <a:ext cx="5002213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4183" name="Text Box 6"/>
          <p:cNvSpPr txBox="1">
            <a:spLocks noChangeArrowheads="1"/>
          </p:cNvSpPr>
          <p:nvPr/>
        </p:nvSpPr>
        <p:spPr bwMode="auto">
          <a:xfrm>
            <a:off x="914400" y="2095500"/>
            <a:ext cx="5183188" cy="15811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400" b="1">
                <a:latin typeface="Verdana" charset="0"/>
              </a:rPr>
              <a:t> </a:t>
            </a:r>
            <a:r>
              <a:rPr lang="en-US" sz="1400" b="1">
                <a:latin typeface="Courier New" charset="0"/>
              </a:rPr>
              <a:t>PARAMETER  CORRELATION COEFFICIENTS  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  NO.  GLOBAL     [f]    [m]   [s1]   [s2]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[ f]  0.96951   1.000 -0.134  </a:t>
            </a:r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0.917 </a:t>
            </a: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-0.681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[ m]  0.14312  -0.134  1.000 -0.143  0.127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[s1]  0.98879  </a:t>
            </a:r>
            <a:r>
              <a:rPr lang="en-US" sz="1400" b="1">
                <a:solidFill>
                  <a:srgbClr val="FF3300"/>
                </a:solidFill>
                <a:latin typeface="Courier New" charset="0"/>
              </a:rPr>
              <a:t> 0.917</a:t>
            </a:r>
            <a:r>
              <a:rPr lang="en-US" sz="1400" b="1">
                <a:latin typeface="Courier New" charset="0"/>
              </a:rPr>
              <a:t> -0.143  1.000 -0.895</a:t>
            </a:r>
          </a:p>
          <a:p>
            <a:pPr eaLnBrk="1" hangingPunct="1"/>
            <a:r>
              <a:rPr lang="en-US" sz="1400" b="1">
                <a:latin typeface="Courier New" charset="0"/>
              </a:rPr>
              <a:t>     [s2]  0.96156  </a:t>
            </a:r>
            <a:r>
              <a:rPr lang="en-US" sz="1400" b="1">
                <a:solidFill>
                  <a:schemeClr val="accent2"/>
                </a:solidFill>
                <a:latin typeface="Courier New" charset="0"/>
              </a:rPr>
              <a:t>-0.681</a:t>
            </a:r>
            <a:r>
              <a:rPr lang="en-US" sz="1400" b="1">
                <a:latin typeface="Courier New" charset="0"/>
              </a:rPr>
              <a:t>  0.127 -0.895  1.000</a:t>
            </a:r>
          </a:p>
          <a:p>
            <a:pPr eaLnBrk="1" hangingPunct="1"/>
            <a:endParaRPr lang="en-US" sz="1400" b="1">
              <a:latin typeface="Courier New" charset="0"/>
            </a:endParaRPr>
          </a:p>
        </p:txBody>
      </p:sp>
      <p:sp>
        <p:nvSpPr>
          <p:cNvPr id="1074184" name="Line 7"/>
          <p:cNvSpPr>
            <a:spLocks noChangeShapeType="1"/>
          </p:cNvSpPr>
          <p:nvPr/>
        </p:nvSpPr>
        <p:spPr bwMode="auto">
          <a:xfrm>
            <a:off x="5257800" y="1828800"/>
            <a:ext cx="6858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4185" name="Freeform 8"/>
          <p:cNvSpPr>
            <a:spLocks/>
          </p:cNvSpPr>
          <p:nvPr/>
        </p:nvSpPr>
        <p:spPr bwMode="auto">
          <a:xfrm>
            <a:off x="2882900" y="3295650"/>
            <a:ext cx="393700" cy="609600"/>
          </a:xfrm>
          <a:custGeom>
            <a:avLst/>
            <a:gdLst>
              <a:gd name="T0" fmla="*/ 393700 w 248"/>
              <a:gd name="T1" fmla="*/ 609600 h 384"/>
              <a:gd name="T2" fmla="*/ 12700 w 248"/>
              <a:gd name="T3" fmla="*/ 228600 h 384"/>
              <a:gd name="T4" fmla="*/ 317500 w 248"/>
              <a:gd name="T5" fmla="*/ 0 h 384"/>
              <a:gd name="T6" fmla="*/ 0 60000 65536"/>
              <a:gd name="T7" fmla="*/ 0 60000 65536"/>
              <a:gd name="T8" fmla="*/ 0 60000 65536"/>
              <a:gd name="T9" fmla="*/ 0 w 248"/>
              <a:gd name="T10" fmla="*/ 0 h 384"/>
              <a:gd name="T11" fmla="*/ 248 w 248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8" h="384">
                <a:moveTo>
                  <a:pt x="248" y="384"/>
                </a:moveTo>
                <a:cubicBezTo>
                  <a:pt x="132" y="296"/>
                  <a:pt x="16" y="208"/>
                  <a:pt x="8" y="144"/>
                </a:cubicBezTo>
                <a:cubicBezTo>
                  <a:pt x="0" y="80"/>
                  <a:pt x="100" y="40"/>
                  <a:pt x="200" y="0"/>
                </a:cubicBezTo>
              </a:path>
            </a:pathLst>
          </a:custGeom>
          <a:noFill/>
          <a:ln w="25400">
            <a:solidFill>
              <a:schemeClr val="accent2"/>
            </a:solidFill>
            <a:prstDash val="sysDot"/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endParaRPr lang="nl-NL" sz="2000" b="1" i="1">
              <a:latin typeface="Verdana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Fit stability with polynomials</a:t>
            </a:r>
          </a:p>
        </p:txBody>
      </p:sp>
      <p:sp>
        <p:nvSpPr>
          <p:cNvPr id="107520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>
                <a:solidFill>
                  <a:srgbClr val="CC0066"/>
                </a:solidFill>
              </a:rPr>
              <a:t>Warning:</a:t>
            </a:r>
            <a:r>
              <a:rPr lang="en-US" sz="2000"/>
              <a:t> Regular parameterization of polynomials </a:t>
            </a:r>
            <a:r>
              <a:rPr lang="en-US" sz="2000" i="1"/>
              <a:t>a</a:t>
            </a:r>
            <a:r>
              <a:rPr lang="en-US" sz="2000" i="1" baseline="-25000"/>
              <a:t>0</a:t>
            </a:r>
            <a:r>
              <a:rPr lang="en-US" sz="2000" i="1"/>
              <a:t>+a</a:t>
            </a:r>
            <a:r>
              <a:rPr lang="en-US" sz="2000" i="1" baseline="-25000"/>
              <a:t>1</a:t>
            </a:r>
            <a:r>
              <a:rPr lang="en-US" sz="2000" i="1"/>
              <a:t>x+a</a:t>
            </a:r>
            <a:r>
              <a:rPr lang="en-US" sz="2000" i="1" baseline="-25000"/>
              <a:t>2</a:t>
            </a:r>
            <a:r>
              <a:rPr lang="en-US" sz="2000" i="1"/>
              <a:t>x</a:t>
            </a:r>
            <a:r>
              <a:rPr lang="en-US" sz="2000" i="1" baseline="30000"/>
              <a:t>2</a:t>
            </a:r>
            <a:r>
              <a:rPr lang="en-US" sz="2000" i="1"/>
              <a:t>+a</a:t>
            </a:r>
            <a:r>
              <a:rPr lang="en-US" sz="2000" i="1" baseline="-25000"/>
              <a:t>3</a:t>
            </a:r>
            <a:r>
              <a:rPr lang="en-US" sz="2000" i="1"/>
              <a:t>x</a:t>
            </a:r>
            <a:r>
              <a:rPr lang="en-US" sz="2000" i="1" baseline="30000"/>
              <a:t>3</a:t>
            </a:r>
            <a:r>
              <a:rPr lang="en-US" sz="2000" i="1"/>
              <a:t> </a:t>
            </a:r>
            <a:r>
              <a:rPr lang="en-US" sz="2000"/>
              <a:t>nearly always results in strong correlations between the coefficients </a:t>
            </a:r>
            <a:r>
              <a:rPr lang="en-US" sz="2000" i="1"/>
              <a:t>a</a:t>
            </a:r>
            <a:r>
              <a:rPr lang="en-US" sz="2000" i="1" baseline="-25000"/>
              <a:t>i</a:t>
            </a:r>
            <a:r>
              <a:rPr lang="en-US" sz="2000" i="1"/>
              <a:t>. </a:t>
            </a:r>
          </a:p>
          <a:p>
            <a:pPr lvl="1"/>
            <a:r>
              <a:rPr lang="en-US" sz="1800" i="1">
                <a:sym typeface="Wingdings" charset="2"/>
              </a:rPr>
              <a:t>Fit stability problems, inability to find right solution common at higher orders</a:t>
            </a:r>
          </a:p>
          <a:p>
            <a:r>
              <a:rPr lang="en-US" sz="2000" b="1">
                <a:solidFill>
                  <a:srgbClr val="CC0066"/>
                </a:solidFill>
              </a:rPr>
              <a:t>Solution:</a:t>
            </a:r>
            <a:r>
              <a:rPr lang="en-US" sz="2000"/>
              <a:t> Use existing parameterizations of polynomials that have (mostly) uncorrelated variables</a:t>
            </a:r>
          </a:p>
          <a:p>
            <a:pPr lvl="1"/>
            <a:r>
              <a:rPr lang="en-US" sz="1800" b="1" i="1">
                <a:solidFill>
                  <a:schemeClr val="accent2"/>
                </a:solidFill>
              </a:rPr>
              <a:t>Example: Chebychev polynomials</a:t>
            </a:r>
            <a:br>
              <a:rPr lang="en-US" sz="1800" i="1" baseline="30000"/>
            </a:br>
            <a:endParaRPr lang="en-US" sz="1800" i="1" baseline="30000"/>
          </a:p>
        </p:txBody>
      </p:sp>
      <p:sp>
        <p:nvSpPr>
          <p:cNvPr id="8" name="Segnaposto data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9" name="Segnaposto piè di pagina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10" name="Segnaposto numero diapositiv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79F924-B3B7-CF46-ACE8-40F068174110}" type="slidenum">
              <a:rPr lang="it-IT"/>
              <a:pPr/>
              <a:t>21</a:t>
            </a:fld>
            <a:endParaRPr lang="it-IT"/>
          </a:p>
        </p:txBody>
      </p:sp>
      <p:pic>
        <p:nvPicPr>
          <p:cNvPr id="1075205" name="Picture 4"/>
          <p:cNvPicPr>
            <a:picLocks noChangeAspect="1" noChangeArrowheads="1"/>
          </p:cNvPicPr>
          <p:nvPr/>
        </p:nvPicPr>
        <p:blipFill>
          <a:blip r:embed="rId2"/>
          <a:srcRect t="3622" b="4710"/>
          <a:stretch>
            <a:fillRect/>
          </a:stretch>
        </p:blipFill>
        <p:spPr bwMode="auto">
          <a:xfrm>
            <a:off x="5105400" y="3789363"/>
            <a:ext cx="3552825" cy="231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20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4022725"/>
            <a:ext cx="236220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5207" name="AutoShape 6"/>
          <p:cNvSpPr>
            <a:spLocks/>
          </p:cNvSpPr>
          <p:nvPr/>
        </p:nvSpPr>
        <p:spPr bwMode="auto">
          <a:xfrm>
            <a:off x="3810000" y="3994150"/>
            <a:ext cx="228600" cy="1905000"/>
          </a:xfrm>
          <a:prstGeom prst="rightBrace">
            <a:avLst>
              <a:gd name="adj1" fmla="val 69444"/>
              <a:gd name="adj2" fmla="val 50000"/>
            </a:avLst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endParaRPr lang="nl-NL" sz="2000" b="1" i="1">
              <a:latin typeface="Verdana" charset="0"/>
            </a:endParaRPr>
          </a:p>
        </p:txBody>
      </p:sp>
      <p:sp>
        <p:nvSpPr>
          <p:cNvPr id="1075208" name="Line 7"/>
          <p:cNvSpPr>
            <a:spLocks noChangeShapeType="1"/>
          </p:cNvSpPr>
          <p:nvPr/>
        </p:nvSpPr>
        <p:spPr bwMode="auto">
          <a:xfrm>
            <a:off x="4038600" y="4941888"/>
            <a:ext cx="9144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lg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22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Browsing fit results</a:t>
            </a:r>
            <a:endParaRPr lang="en-US" b="1">
              <a:latin typeface="Courier New" charset="0"/>
            </a:endParaRPr>
          </a:p>
        </p:txBody>
      </p:sp>
      <p:sp>
        <p:nvSpPr>
          <p:cNvPr id="1076229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000"/>
              <a:t>As fits grow in complexity (e.g. 45 floating parameters), </a:t>
            </a:r>
            <a:br>
              <a:rPr lang="en-US" sz="2000"/>
            </a:br>
            <a:r>
              <a:rPr lang="en-US" sz="2000"/>
              <a:t>number of output variables increases </a:t>
            </a:r>
          </a:p>
          <a:p>
            <a:pPr lvl="1"/>
            <a:r>
              <a:rPr lang="en-US" sz="1800"/>
              <a:t>Need better way to navigate output that MINUIT screen dump</a:t>
            </a:r>
          </a:p>
          <a:p>
            <a:r>
              <a:rPr lang="en-US" sz="2000" b="1"/>
              <a:t> </a:t>
            </a:r>
            <a:r>
              <a:rPr lang="en-US" sz="2000" b="1">
                <a:latin typeface="Courier New" charset="0"/>
              </a:rPr>
              <a:t>RooFitResult</a:t>
            </a:r>
            <a:r>
              <a:rPr lang="en-US" sz="2000"/>
              <a:t> holds complete snapshot of fit results</a:t>
            </a:r>
          </a:p>
          <a:p>
            <a:pPr lvl="1"/>
            <a:r>
              <a:rPr lang="en-US" sz="1800"/>
              <a:t>Constant parameters</a:t>
            </a:r>
          </a:p>
          <a:p>
            <a:pPr lvl="1"/>
            <a:r>
              <a:rPr lang="en-US" sz="1800"/>
              <a:t>Initial and final values of floating parameters</a:t>
            </a:r>
          </a:p>
          <a:p>
            <a:pPr lvl="1"/>
            <a:r>
              <a:rPr lang="en-US" sz="1800"/>
              <a:t>Global correlations &amp; full correlation matrix </a:t>
            </a:r>
          </a:p>
          <a:p>
            <a:pPr lvl="1"/>
            <a:r>
              <a:rPr lang="en-US" sz="1800">
                <a:solidFill>
                  <a:srgbClr val="CC0066"/>
                </a:solidFill>
              </a:rPr>
              <a:t>Returned from </a:t>
            </a:r>
            <a:r>
              <a:rPr lang="en-US" sz="1800" b="1">
                <a:solidFill>
                  <a:schemeClr val="accent2"/>
                </a:solidFill>
                <a:latin typeface="Courier New" charset="0"/>
              </a:rPr>
              <a:t>RooAbsPdf::fitTo()</a:t>
            </a:r>
            <a:r>
              <a:rPr lang="en-US" sz="1800">
                <a:solidFill>
                  <a:srgbClr val="CC0066"/>
                </a:solidFill>
              </a:rPr>
              <a:t> when “</a:t>
            </a:r>
            <a:r>
              <a:rPr lang="en-US" sz="1800" b="1">
                <a:solidFill>
                  <a:srgbClr val="CC0066"/>
                </a:solidFill>
                <a:latin typeface="Courier New" charset="0"/>
              </a:rPr>
              <a:t>r</a:t>
            </a:r>
            <a:r>
              <a:rPr lang="en-US" sz="1800">
                <a:solidFill>
                  <a:srgbClr val="CC0066"/>
                </a:solidFill>
              </a:rPr>
              <a:t>” option is supplied</a:t>
            </a:r>
          </a:p>
          <a:p>
            <a:r>
              <a:rPr lang="en-US" sz="2000"/>
              <a:t>Compact &amp; verbose printing mode</a:t>
            </a:r>
          </a:p>
        </p:txBody>
      </p:sp>
      <p:sp>
        <p:nvSpPr>
          <p:cNvPr id="10" name="Segnaposto data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11" name="Segnaposto piè di pagina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12" name="Segnaposto numero diapositiv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99D68AB-309B-C340-9FD6-13BE4A586F5F}" type="slidenum">
              <a:rPr lang="it-IT"/>
              <a:pPr/>
              <a:t>22</a:t>
            </a:fld>
            <a:endParaRPr lang="it-IT"/>
          </a:p>
        </p:txBody>
      </p:sp>
      <p:sp>
        <p:nvSpPr>
          <p:cNvPr id="1076235" name="Rectangle 11"/>
          <p:cNvSpPr>
            <a:spLocks noChangeArrowheads="1"/>
          </p:cNvSpPr>
          <p:nvPr/>
        </p:nvSpPr>
        <p:spPr bwMode="auto">
          <a:xfrm>
            <a:off x="1187450" y="5300663"/>
            <a:ext cx="647700" cy="155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76230" name="Text Box 5"/>
          <p:cNvSpPr txBox="1">
            <a:spLocks noChangeArrowheads="1"/>
          </p:cNvSpPr>
          <p:nvPr/>
        </p:nvSpPr>
        <p:spPr bwMode="auto">
          <a:xfrm>
            <a:off x="1600200" y="4495800"/>
            <a:ext cx="6781800" cy="2185988"/>
          </a:xfrm>
          <a:prstGeom prst="rect">
            <a:avLst/>
          </a:prstGeom>
          <a:solidFill>
            <a:srgbClr val="FFFFCC"/>
          </a:solidFill>
          <a:ln w="25400">
            <a:solidFill>
              <a:schemeClr val="hlink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400" b="1">
                <a:latin typeface="Courier New" charset="0"/>
              </a:rPr>
              <a:t>fitres-&gt;Print() ;</a:t>
            </a:r>
          </a:p>
          <a:p>
            <a:pPr eaLnBrk="1" hangingPunct="1"/>
            <a:endParaRPr lang="en-US" sz="1200" b="1">
              <a:latin typeface="Courier New" charset="0"/>
            </a:endParaRPr>
          </a:p>
          <a:p>
            <a:pPr eaLnBrk="1" hangingPunct="1"/>
            <a:r>
              <a:rPr lang="en-US" sz="1400">
                <a:solidFill>
                  <a:srgbClr val="339933"/>
                </a:solidFill>
                <a:latin typeface="Courier New" charset="0"/>
              </a:rPr>
              <a:t>  </a:t>
            </a:r>
            <a:r>
              <a:rPr lang="en-US" sz="1200" b="1">
                <a:solidFill>
                  <a:srgbClr val="339933"/>
                </a:solidFill>
                <a:latin typeface="Courier New" charset="0"/>
              </a:rPr>
              <a:t>RooFitResult: min. NLL value: 1.6e+04, est. distance to min: 1.2e-05</a:t>
            </a:r>
          </a:p>
          <a:p>
            <a:pPr eaLnBrk="1" hangingPunct="1"/>
            <a:endParaRPr lang="en-US" sz="1200" b="1">
              <a:solidFill>
                <a:srgbClr val="339933"/>
              </a:solidFill>
              <a:latin typeface="Courier New" charset="0"/>
            </a:endParaRPr>
          </a:p>
          <a:p>
            <a:pPr eaLnBrk="1" hangingPunct="1"/>
            <a:r>
              <a:rPr lang="en-US" sz="1200" b="1">
                <a:solidFill>
                  <a:srgbClr val="339933"/>
                </a:solidFill>
                <a:latin typeface="Courier New" charset="0"/>
              </a:rPr>
              <a:t>    Floating Parameter    FinalValue +/-  Error</a:t>
            </a:r>
          </a:p>
          <a:p>
            <a:pPr eaLnBrk="1" hangingPunct="1"/>
            <a:r>
              <a:rPr lang="en-US" sz="1200" b="1">
                <a:solidFill>
                  <a:srgbClr val="339933"/>
                </a:solidFill>
                <a:latin typeface="Courier New" charset="0"/>
              </a:rPr>
              <a:t>  --------------------  --------------------------</a:t>
            </a:r>
          </a:p>
          <a:p>
            <a:pPr eaLnBrk="1" hangingPunct="1"/>
            <a:r>
              <a:rPr lang="en-US" sz="1200" b="1">
                <a:solidFill>
                  <a:srgbClr val="339933"/>
                </a:solidFill>
                <a:latin typeface="Courier New" charset="0"/>
              </a:rPr>
              <a:t>                argpar   -4.6855e-01 +/-  7.11e-02</a:t>
            </a:r>
          </a:p>
          <a:p>
            <a:pPr eaLnBrk="1" hangingPunct="1"/>
            <a:r>
              <a:rPr lang="en-US" sz="1200" b="1">
                <a:solidFill>
                  <a:srgbClr val="339933"/>
                </a:solidFill>
                <a:latin typeface="Courier New" charset="0"/>
              </a:rPr>
              <a:t>                g2frac    3.0652e-01 +/-  5.10e-03</a:t>
            </a:r>
          </a:p>
          <a:p>
            <a:pPr eaLnBrk="1" hangingPunct="1"/>
            <a:r>
              <a:rPr lang="en-US" sz="1200" b="1">
                <a:solidFill>
                  <a:srgbClr val="339933"/>
                </a:solidFill>
                <a:latin typeface="Courier New" charset="0"/>
              </a:rPr>
              <a:t>                 mean1    7.0022e+00 +/-  7.11e-03</a:t>
            </a:r>
          </a:p>
          <a:p>
            <a:pPr eaLnBrk="1" hangingPunct="1"/>
            <a:r>
              <a:rPr lang="en-US" sz="1200" b="1">
                <a:solidFill>
                  <a:srgbClr val="339933"/>
                </a:solidFill>
                <a:latin typeface="Courier New" charset="0"/>
              </a:rPr>
              <a:t>                 mean2    1.9971e+00 +/-  6.27e-03</a:t>
            </a:r>
          </a:p>
          <a:p>
            <a:pPr eaLnBrk="1" hangingPunct="1"/>
            <a:r>
              <a:rPr lang="en-US" sz="1200" b="1">
                <a:solidFill>
                  <a:srgbClr val="339933"/>
                </a:solidFill>
                <a:latin typeface="Courier New" charset="0"/>
              </a:rPr>
              <a:t>                 sigma    2.9803e-01 +/-  4.00e-03</a:t>
            </a:r>
          </a:p>
        </p:txBody>
      </p:sp>
      <p:sp>
        <p:nvSpPr>
          <p:cNvPr id="1076232" name="Text Box 7"/>
          <p:cNvSpPr txBox="1">
            <a:spLocks noChangeArrowheads="1"/>
          </p:cNvSpPr>
          <p:nvPr/>
        </p:nvSpPr>
        <p:spPr bwMode="auto">
          <a:xfrm>
            <a:off x="177800" y="5746750"/>
            <a:ext cx="1270000" cy="7302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1400">
                <a:solidFill>
                  <a:schemeClr val="accent2"/>
                </a:solidFill>
                <a:latin typeface="Verdana" charset="0"/>
              </a:rPr>
              <a:t>Alphabetical</a:t>
            </a:r>
          </a:p>
          <a:p>
            <a:pPr algn="ctr" eaLnBrk="1" hangingPunct="1"/>
            <a:r>
              <a:rPr lang="en-US" sz="1400">
                <a:solidFill>
                  <a:schemeClr val="accent2"/>
                </a:solidFill>
                <a:latin typeface="Verdana" charset="0"/>
              </a:rPr>
              <a:t>parameter</a:t>
            </a:r>
          </a:p>
          <a:p>
            <a:pPr algn="ctr" eaLnBrk="1" hangingPunct="1"/>
            <a:r>
              <a:rPr lang="en-US" sz="1400">
                <a:solidFill>
                  <a:schemeClr val="accent2"/>
                </a:solidFill>
                <a:latin typeface="Verdana" charset="0"/>
              </a:rPr>
              <a:t>listing</a:t>
            </a:r>
          </a:p>
        </p:txBody>
      </p:sp>
      <p:sp>
        <p:nvSpPr>
          <p:cNvPr id="1076233" name="Text Box 8"/>
          <p:cNvSpPr txBox="1">
            <a:spLocks noChangeArrowheads="1"/>
          </p:cNvSpPr>
          <p:nvPr/>
        </p:nvSpPr>
        <p:spPr bwMode="auto">
          <a:xfrm>
            <a:off x="6953250" y="4191000"/>
            <a:ext cx="1504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400">
                <a:solidFill>
                  <a:schemeClr val="accent2"/>
                </a:solidFill>
                <a:latin typeface="Verdana" charset="0"/>
              </a:rPr>
              <a:t>Compact Mode</a:t>
            </a:r>
          </a:p>
        </p:txBody>
      </p:sp>
      <p:sp>
        <p:nvSpPr>
          <p:cNvPr id="1076234" name="Text Box 9"/>
          <p:cNvSpPr txBox="1">
            <a:spLocks noChangeArrowheads="1"/>
          </p:cNvSpPr>
          <p:nvPr/>
        </p:nvSpPr>
        <p:spPr bwMode="auto">
          <a:xfrm>
            <a:off x="26988" y="4495800"/>
            <a:ext cx="1497012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1400">
                <a:solidFill>
                  <a:schemeClr val="accent2"/>
                </a:solidFill>
                <a:latin typeface="Verdana" charset="0"/>
              </a:rPr>
              <a:t>Constant</a:t>
            </a:r>
            <a:br>
              <a:rPr lang="en-US" sz="1400">
                <a:solidFill>
                  <a:schemeClr val="accent2"/>
                </a:solidFill>
                <a:latin typeface="Verdana" charset="0"/>
              </a:rPr>
            </a:br>
            <a:r>
              <a:rPr lang="en-US" sz="1400">
                <a:solidFill>
                  <a:schemeClr val="accent2"/>
                </a:solidFill>
                <a:latin typeface="Verdana" charset="0"/>
              </a:rPr>
              <a:t>parameters</a:t>
            </a:r>
            <a:br>
              <a:rPr lang="en-US" sz="1400">
                <a:solidFill>
                  <a:schemeClr val="accent2"/>
                </a:solidFill>
                <a:latin typeface="Verdana" charset="0"/>
              </a:rPr>
            </a:br>
            <a:r>
              <a:rPr lang="en-US" sz="1400">
                <a:solidFill>
                  <a:schemeClr val="accent2"/>
                </a:solidFill>
                <a:latin typeface="Verdana" charset="0"/>
              </a:rPr>
              <a:t>omitted in</a:t>
            </a:r>
            <a:br>
              <a:rPr lang="en-US" sz="1400">
                <a:solidFill>
                  <a:schemeClr val="accent2"/>
                </a:solidFill>
                <a:latin typeface="Verdana" charset="0"/>
              </a:rPr>
            </a:br>
            <a:r>
              <a:rPr lang="en-US" sz="1400">
                <a:solidFill>
                  <a:schemeClr val="accent2"/>
                </a:solidFill>
                <a:latin typeface="Verdana" charset="0"/>
              </a:rPr>
              <a:t>compact mode</a:t>
            </a:r>
          </a:p>
        </p:txBody>
      </p:sp>
      <p:sp>
        <p:nvSpPr>
          <p:cNvPr id="1076231" name="AutoShape 6"/>
          <p:cNvSpPr>
            <a:spLocks/>
          </p:cNvSpPr>
          <p:nvPr/>
        </p:nvSpPr>
        <p:spPr bwMode="auto">
          <a:xfrm>
            <a:off x="1371600" y="5562600"/>
            <a:ext cx="152400" cy="1066800"/>
          </a:xfrm>
          <a:prstGeom prst="leftBrace">
            <a:avLst>
              <a:gd name="adj1" fmla="val 58333"/>
              <a:gd name="adj2" fmla="val 50000"/>
            </a:avLst>
          </a:prstGeom>
          <a:noFill/>
          <a:ln w="254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endParaRPr lang="nl-NL" sz="2000" b="1" i="1">
              <a:latin typeface="Verdana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2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Browsing fit results</a:t>
            </a:r>
            <a:endParaRPr lang="en-US" b="1">
              <a:latin typeface="Courier New" charset="0"/>
            </a:endParaRPr>
          </a:p>
        </p:txBody>
      </p:sp>
      <p:sp>
        <p:nvSpPr>
          <p:cNvPr id="10" name="Segnaposto data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11" name="Segnaposto piè di pagina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12" name="Segnaposto numero diapositiv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DC16C4-13F9-7D45-A4AD-59138988C7F7}" type="slidenum">
              <a:rPr lang="it-IT"/>
              <a:pPr/>
              <a:t>23</a:t>
            </a:fld>
            <a:endParaRPr lang="it-IT"/>
          </a:p>
        </p:txBody>
      </p:sp>
      <p:sp>
        <p:nvSpPr>
          <p:cNvPr id="1077252" name="Text Box 3"/>
          <p:cNvSpPr txBox="1">
            <a:spLocks noChangeArrowheads="1"/>
          </p:cNvSpPr>
          <p:nvPr/>
        </p:nvSpPr>
        <p:spPr bwMode="auto">
          <a:xfrm>
            <a:off x="609600" y="1295400"/>
            <a:ext cx="8229600" cy="3733800"/>
          </a:xfrm>
          <a:prstGeom prst="rect">
            <a:avLst/>
          </a:prstGeom>
          <a:solidFill>
            <a:srgbClr val="FFFFCC">
              <a:alpha val="50195"/>
            </a:srgbClr>
          </a:solidFill>
          <a:ln w="25400">
            <a:solidFill>
              <a:schemeClr val="hlink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400" b="1">
                <a:latin typeface="Courier New" charset="0"/>
              </a:rPr>
              <a:t>fitres-&gt;Print(“v”) ;</a:t>
            </a:r>
          </a:p>
          <a:p>
            <a:pPr eaLnBrk="1" hangingPunct="1"/>
            <a:endParaRPr lang="en-US" sz="1400" b="1">
              <a:latin typeface="Courier New" charset="0"/>
            </a:endParaRPr>
          </a:p>
          <a:p>
            <a:pPr eaLnBrk="1" hangingPunct="1"/>
            <a:r>
              <a:rPr lang="en-US" sz="1400">
                <a:solidFill>
                  <a:srgbClr val="339933"/>
                </a:solidFill>
                <a:latin typeface="Courier New" charset="0"/>
              </a:rPr>
              <a:t>  </a:t>
            </a:r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RooFitResult: min. NLL value: 1.6e+04, est. distance to min: 1.2e-05</a:t>
            </a:r>
          </a:p>
          <a:p>
            <a:pPr eaLnBrk="1" hangingPunct="1"/>
            <a:endParaRPr lang="en-US" sz="1400" b="1">
              <a:solidFill>
                <a:srgbClr val="339933"/>
              </a:solidFill>
              <a:latin typeface="Courier New" charset="0"/>
            </a:endParaRPr>
          </a:p>
          <a:p>
            <a:pPr eaLnBrk="1" hangingPunct="1"/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  Constant Parameter    Value</a:t>
            </a:r>
          </a:p>
          <a:p>
            <a:pPr eaLnBrk="1" hangingPunct="1"/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  --------------------  ------------</a:t>
            </a:r>
          </a:p>
          <a:p>
            <a:pPr eaLnBrk="1" hangingPunct="1"/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                cutoff    9.0000e+00</a:t>
            </a:r>
          </a:p>
          <a:p>
            <a:pPr eaLnBrk="1" hangingPunct="1"/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                g1frac    3.0000e-01</a:t>
            </a:r>
          </a:p>
          <a:p>
            <a:pPr eaLnBrk="1" hangingPunct="1"/>
            <a:endParaRPr lang="en-US" sz="1400" b="1">
              <a:solidFill>
                <a:srgbClr val="339933"/>
              </a:solidFill>
              <a:latin typeface="Courier New" charset="0"/>
            </a:endParaRPr>
          </a:p>
          <a:p>
            <a:pPr eaLnBrk="1" hangingPunct="1"/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    Floating Parameter  InitialValue    FinalValue +/-  Error     GblCorr.</a:t>
            </a:r>
          </a:p>
          <a:p>
            <a:pPr eaLnBrk="1" hangingPunct="1"/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  --------------------  ------------  --------------------------  --------</a:t>
            </a:r>
          </a:p>
          <a:p>
            <a:pPr eaLnBrk="1" hangingPunct="1"/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                argpar   -5.0000e-01   -4.6855e-01 +/-  7.11e-02  0.191895</a:t>
            </a:r>
          </a:p>
          <a:p>
            <a:pPr eaLnBrk="1" hangingPunct="1"/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                g2frac    3.0000e-01    3.0652e-01 +/-  5.10e-03  0.293455</a:t>
            </a:r>
          </a:p>
          <a:p>
            <a:pPr eaLnBrk="1" hangingPunct="1"/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                 mean1    7.0000e+00    7.0022e+00 +/-  7.11e-03  0.113253</a:t>
            </a:r>
          </a:p>
          <a:p>
            <a:pPr eaLnBrk="1" hangingPunct="1"/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                 mean2    2.0000e+00    1.9971e+00 +/-  6.27e-03  0.100026</a:t>
            </a:r>
          </a:p>
          <a:p>
            <a:pPr eaLnBrk="1" hangingPunct="1"/>
            <a:r>
              <a:rPr lang="en-US" sz="1400" b="1">
                <a:solidFill>
                  <a:srgbClr val="339933"/>
                </a:solidFill>
                <a:latin typeface="Courier New" charset="0"/>
              </a:rPr>
              <a:t>                 sigma    3.0000e-01    2.9803e-01 +/-  4.00e-03  0.276640</a:t>
            </a:r>
          </a:p>
          <a:p>
            <a:pPr eaLnBrk="1" hangingPunct="1"/>
            <a:endParaRPr lang="en-US" sz="1400" b="1">
              <a:solidFill>
                <a:srgbClr val="339933"/>
              </a:solidFill>
              <a:latin typeface="Courier New" charset="0"/>
            </a:endParaRPr>
          </a:p>
        </p:txBody>
      </p:sp>
      <p:sp>
        <p:nvSpPr>
          <p:cNvPr id="1077253" name="Text Box 4"/>
          <p:cNvSpPr txBox="1">
            <a:spLocks noChangeArrowheads="1"/>
          </p:cNvSpPr>
          <p:nvPr/>
        </p:nvSpPr>
        <p:spPr bwMode="auto">
          <a:xfrm>
            <a:off x="6705600" y="996950"/>
            <a:ext cx="22209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400">
                <a:solidFill>
                  <a:schemeClr val="accent2"/>
                </a:solidFill>
                <a:latin typeface="Verdana" charset="0"/>
              </a:rPr>
              <a:t>Verbose printing mode</a:t>
            </a:r>
          </a:p>
        </p:txBody>
      </p:sp>
      <p:sp>
        <p:nvSpPr>
          <p:cNvPr id="1077254" name="AutoShape 5"/>
          <p:cNvSpPr>
            <a:spLocks/>
          </p:cNvSpPr>
          <p:nvPr/>
        </p:nvSpPr>
        <p:spPr bwMode="auto">
          <a:xfrm flipH="1">
            <a:off x="4724400" y="2438400"/>
            <a:ext cx="152400" cy="685800"/>
          </a:xfrm>
          <a:prstGeom prst="leftBrace">
            <a:avLst>
              <a:gd name="adj1" fmla="val 37500"/>
              <a:gd name="adj2" fmla="val 50000"/>
            </a:avLst>
          </a:prstGeom>
          <a:noFill/>
          <a:ln w="254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endParaRPr lang="nl-NL" sz="2000" b="1" i="1">
              <a:latin typeface="Verdana" charset="0"/>
            </a:endParaRPr>
          </a:p>
        </p:txBody>
      </p:sp>
      <p:sp>
        <p:nvSpPr>
          <p:cNvPr id="1077255" name="Text Box 6"/>
          <p:cNvSpPr txBox="1">
            <a:spLocks noChangeArrowheads="1"/>
          </p:cNvSpPr>
          <p:nvPr/>
        </p:nvSpPr>
        <p:spPr bwMode="auto">
          <a:xfrm>
            <a:off x="4876800" y="2520950"/>
            <a:ext cx="206533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400">
                <a:solidFill>
                  <a:schemeClr val="accent2"/>
                </a:solidFill>
                <a:latin typeface="Verdana" charset="0"/>
              </a:rPr>
              <a:t>Constant parameters</a:t>
            </a:r>
            <a:br>
              <a:rPr lang="en-US" sz="1400">
                <a:solidFill>
                  <a:schemeClr val="accent2"/>
                </a:solidFill>
                <a:latin typeface="Verdana" charset="0"/>
              </a:rPr>
            </a:br>
            <a:r>
              <a:rPr lang="en-US" sz="1400">
                <a:solidFill>
                  <a:schemeClr val="accent2"/>
                </a:solidFill>
                <a:latin typeface="Verdana" charset="0"/>
              </a:rPr>
              <a:t>listed separately</a:t>
            </a:r>
          </a:p>
        </p:txBody>
      </p:sp>
      <p:sp>
        <p:nvSpPr>
          <p:cNvPr id="1077256" name="AutoShape 7"/>
          <p:cNvSpPr>
            <a:spLocks/>
          </p:cNvSpPr>
          <p:nvPr/>
        </p:nvSpPr>
        <p:spPr bwMode="auto">
          <a:xfrm rot="-5400000">
            <a:off x="5943600" y="2667000"/>
            <a:ext cx="304800" cy="5181600"/>
          </a:xfrm>
          <a:prstGeom prst="leftBrace">
            <a:avLst>
              <a:gd name="adj1" fmla="val 141667"/>
              <a:gd name="adj2" fmla="val 50000"/>
            </a:avLst>
          </a:prstGeom>
          <a:noFill/>
          <a:ln w="254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endParaRPr lang="nl-NL" sz="2000" b="1" i="1">
              <a:latin typeface="Verdana" charset="0"/>
            </a:endParaRPr>
          </a:p>
        </p:txBody>
      </p:sp>
      <p:sp>
        <p:nvSpPr>
          <p:cNvPr id="1077257" name="Text Box 8"/>
          <p:cNvSpPr txBox="1">
            <a:spLocks noChangeArrowheads="1"/>
          </p:cNvSpPr>
          <p:nvPr/>
        </p:nvSpPr>
        <p:spPr bwMode="auto">
          <a:xfrm>
            <a:off x="3763963" y="5410200"/>
            <a:ext cx="48466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400">
                <a:solidFill>
                  <a:schemeClr val="accent2"/>
                </a:solidFill>
                <a:latin typeface="Verdana" charset="0"/>
              </a:rPr>
              <a:t>Initial,final value and global corr. listed side-by-side</a:t>
            </a:r>
          </a:p>
        </p:txBody>
      </p:sp>
      <p:sp>
        <p:nvSpPr>
          <p:cNvPr id="1077258" name="Text Box 9"/>
          <p:cNvSpPr txBox="1">
            <a:spLocks noChangeArrowheads="1"/>
          </p:cNvSpPr>
          <p:nvPr/>
        </p:nvSpPr>
        <p:spPr bwMode="auto">
          <a:xfrm>
            <a:off x="746125" y="5734050"/>
            <a:ext cx="5149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000">
                <a:latin typeface="Verdana" charset="0"/>
              </a:rPr>
              <a:t>Correlation matrix accessed separately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Browsing fit results</a:t>
            </a:r>
            <a:endParaRPr lang="en-US" b="1">
              <a:latin typeface="Courier New" charset="0"/>
            </a:endParaRPr>
          </a:p>
        </p:txBody>
      </p:sp>
      <p:sp>
        <p:nvSpPr>
          <p:cNvPr id="107827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000"/>
              <a:t>Easy navigation of correlation matrix</a:t>
            </a:r>
          </a:p>
          <a:p>
            <a:pPr lvl="1"/>
            <a:r>
              <a:rPr lang="en-US" sz="1800"/>
              <a:t>Select single element or complete row by parameter name</a:t>
            </a:r>
          </a:p>
          <a:p>
            <a:pPr lvl="1"/>
            <a:endParaRPr lang="en-US" sz="1800"/>
          </a:p>
          <a:p>
            <a:pPr lvl="1"/>
            <a:endParaRPr lang="en-US" sz="1800"/>
          </a:p>
          <a:p>
            <a:pPr lvl="1"/>
            <a:endParaRPr lang="en-US" sz="1800"/>
          </a:p>
          <a:p>
            <a:pPr lvl="1"/>
            <a:endParaRPr lang="en-US" sz="1800"/>
          </a:p>
          <a:p>
            <a:pPr lvl="1"/>
            <a:endParaRPr lang="en-US" sz="1800"/>
          </a:p>
          <a:p>
            <a:pPr lvl="1"/>
            <a:endParaRPr lang="en-US" sz="1800"/>
          </a:p>
          <a:p>
            <a:pPr lvl="1"/>
            <a:br>
              <a:rPr lang="en-US" sz="1800"/>
            </a:br>
            <a:br>
              <a:rPr lang="en-US" sz="1800"/>
            </a:br>
            <a:br>
              <a:rPr lang="en-US" sz="1800"/>
            </a:br>
            <a:endParaRPr lang="en-US" sz="1800"/>
          </a:p>
          <a:p>
            <a:r>
              <a:rPr lang="en-US" sz="2000" b="1">
                <a:latin typeface="Courier New" charset="0"/>
              </a:rPr>
              <a:t>RooFitResult</a:t>
            </a:r>
            <a:r>
              <a:rPr lang="en-US" sz="2000"/>
              <a:t> persistable with ROOT I/O</a:t>
            </a:r>
          </a:p>
          <a:p>
            <a:pPr lvl="1"/>
            <a:r>
              <a:rPr lang="en-US" sz="1800"/>
              <a:t>Save your batch fit results in a ROOT file and navigate</a:t>
            </a:r>
            <a:br>
              <a:rPr lang="en-US" sz="1800"/>
            </a:br>
            <a:r>
              <a:rPr lang="en-US" sz="1800"/>
              <a:t>your results just as easy afterwards</a:t>
            </a:r>
          </a:p>
        </p:txBody>
      </p:sp>
      <p:sp>
        <p:nvSpPr>
          <p:cNvPr id="6" name="Segnaposto data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7" name="Segnaposto piè di pagina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273ECA5-62E5-E04C-8111-2F6966019E86}" type="slidenum">
              <a:rPr lang="it-IT"/>
              <a:pPr/>
              <a:t>24</a:t>
            </a:fld>
            <a:endParaRPr lang="it-IT"/>
          </a:p>
        </p:txBody>
      </p:sp>
      <p:sp>
        <p:nvSpPr>
          <p:cNvPr id="1078277" name="Text Box 4"/>
          <p:cNvSpPr txBox="1">
            <a:spLocks noChangeArrowheads="1"/>
          </p:cNvSpPr>
          <p:nvPr/>
        </p:nvSpPr>
        <p:spPr bwMode="auto">
          <a:xfrm>
            <a:off x="1524000" y="1917700"/>
            <a:ext cx="6400800" cy="2806700"/>
          </a:xfrm>
          <a:prstGeom prst="rect">
            <a:avLst/>
          </a:prstGeom>
          <a:solidFill>
            <a:srgbClr val="FFFFCC">
              <a:alpha val="50195"/>
            </a:srgbClr>
          </a:solidFill>
          <a:ln w="25400">
            <a:solidFill>
              <a:schemeClr val="hlink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b="1">
                <a:latin typeface="Courier New" charset="0"/>
              </a:rPr>
              <a:t>fitres-&gt;correlation("argpar","sigma")</a:t>
            </a:r>
          </a:p>
          <a:p>
            <a:pPr eaLnBrk="1" hangingPunct="1"/>
            <a:r>
              <a:rPr lang="en-US" b="1">
                <a:solidFill>
                  <a:srgbClr val="339933"/>
                </a:solidFill>
                <a:latin typeface="Courier New" charset="0"/>
              </a:rPr>
              <a:t>(const Double_t)(-9.25606412005910845e-02)</a:t>
            </a:r>
          </a:p>
          <a:p>
            <a:pPr eaLnBrk="1" hangingPunct="1"/>
            <a:endParaRPr lang="en-US" b="1">
              <a:solidFill>
                <a:srgbClr val="339933"/>
              </a:solidFill>
              <a:latin typeface="Courier New" charset="0"/>
            </a:endParaRPr>
          </a:p>
          <a:p>
            <a:pPr eaLnBrk="1" hangingPunct="1"/>
            <a:r>
              <a:rPr lang="en-US" b="1">
                <a:latin typeface="Courier New" charset="0"/>
              </a:rPr>
              <a:t>fitres-&gt;correlation("mean1")-&gt;Print("v")</a:t>
            </a:r>
          </a:p>
          <a:p>
            <a:pPr eaLnBrk="1" hangingPunct="1"/>
            <a:r>
              <a:rPr lang="en-US" b="1">
                <a:solidFill>
                  <a:srgbClr val="339933"/>
                </a:solidFill>
                <a:latin typeface="Courier New" charset="0"/>
              </a:rPr>
              <a:t>RooArgList::C[mean1,*]: (Owning contents)</a:t>
            </a:r>
          </a:p>
          <a:p>
            <a:pPr eaLnBrk="1" hangingPunct="1"/>
            <a:r>
              <a:rPr lang="en-US" b="1">
                <a:solidFill>
                  <a:srgbClr val="339933"/>
                </a:solidFill>
                <a:latin typeface="Courier New" charset="0"/>
              </a:rPr>
              <a:t>  1) RooRealVar::C[mean1,argpar] :  0.11064 C</a:t>
            </a:r>
          </a:p>
          <a:p>
            <a:pPr eaLnBrk="1" hangingPunct="1"/>
            <a:r>
              <a:rPr lang="en-US" b="1">
                <a:solidFill>
                  <a:srgbClr val="339933"/>
                </a:solidFill>
                <a:latin typeface="Courier New" charset="0"/>
              </a:rPr>
              <a:t>  2) RooRealVar::C[mean1,g2frac] : -0.0262487 C</a:t>
            </a:r>
          </a:p>
          <a:p>
            <a:pPr eaLnBrk="1" hangingPunct="1"/>
            <a:r>
              <a:rPr lang="en-US" b="1">
                <a:solidFill>
                  <a:srgbClr val="339933"/>
                </a:solidFill>
                <a:latin typeface="Courier New" charset="0"/>
              </a:rPr>
              <a:t>  3) RooRealVar::C[mean1,mean1]  :  1.0000 C</a:t>
            </a:r>
          </a:p>
          <a:p>
            <a:pPr eaLnBrk="1" hangingPunct="1"/>
            <a:r>
              <a:rPr lang="en-US" b="1">
                <a:solidFill>
                  <a:srgbClr val="339933"/>
                </a:solidFill>
                <a:latin typeface="Courier New" charset="0"/>
              </a:rPr>
              <a:t>  4) RooRealVar::C[mean1,mean2]  : -0.00632847 C</a:t>
            </a:r>
          </a:p>
          <a:p>
            <a:pPr eaLnBrk="1" hangingPunct="1"/>
            <a:r>
              <a:rPr lang="en-US" b="1">
                <a:solidFill>
                  <a:srgbClr val="339933"/>
                </a:solidFill>
                <a:latin typeface="Courier New" charset="0"/>
              </a:rPr>
              <a:t>  5) RooRealVar::C[mean1,sigma]  : -0.0339814 C</a:t>
            </a:r>
          </a:p>
          <a:p>
            <a:pPr eaLnBrk="1" hangingPunct="1"/>
            <a:r>
              <a:rPr lang="en-US" b="1">
                <a:latin typeface="Courier New" charset="0"/>
              </a:rPr>
              <a:t> </a:t>
            </a:r>
          </a:p>
        </p:txBody>
      </p:sp>
      <p:sp>
        <p:nvSpPr>
          <p:cNvPr id="1078278" name="Rectangle 5"/>
          <p:cNvSpPr>
            <a:spLocks noChangeArrowheads="1"/>
          </p:cNvSpPr>
          <p:nvPr/>
        </p:nvSpPr>
        <p:spPr bwMode="auto">
          <a:xfrm>
            <a:off x="1066800" y="3962400"/>
            <a:ext cx="3810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endParaRPr lang="nl-NL" sz="2000" b="1" i="1">
              <a:latin typeface="Verdana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References</a:t>
            </a:r>
          </a:p>
        </p:txBody>
      </p:sp>
      <p:sp>
        <p:nvSpPr>
          <p:cNvPr id="1055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RooFit online tutorial</a:t>
            </a:r>
          </a:p>
          <a:p>
            <a:pPr lvl="1"/>
            <a:r>
              <a:rPr lang="en-US"/>
              <a:t>http://roofit.sourceforge.net/docs/tutorial/</a:t>
            </a:r>
            <a:br>
              <a:rPr lang="en-US"/>
            </a:br>
            <a:r>
              <a:rPr lang="en-US"/>
              <a:t>index.html</a:t>
            </a:r>
          </a:p>
          <a:p>
            <a:r>
              <a:rPr lang="en-US"/>
              <a:t>Credits:</a:t>
            </a:r>
          </a:p>
          <a:p>
            <a:pPr lvl="1"/>
            <a:r>
              <a:rPr lang="en-US"/>
              <a:t>RooFit slides and examples extracted, adapted and/or inspired by original presentations by </a:t>
            </a:r>
            <a:r>
              <a:rPr lang="en-US">
                <a:solidFill>
                  <a:schemeClr val="accent2"/>
                </a:solidFill>
              </a:rPr>
              <a:t>Wouter Verkerke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Statistical Methods for Data Analysis</a:t>
            </a:r>
          </a:p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7C09A1-3705-8C48-AF27-C5826560DC63}" type="slidenum">
              <a:rPr lang="it-IT"/>
              <a:pPr/>
              <a:t>25</a:t>
            </a:fld>
            <a:endParaRPr lang="it-I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13792</TotalTime>
  <Words>2368</Words>
  <Application>Microsoft Macintosh PowerPoint</Application>
  <PresentationFormat>Presentazione su schermo (4:3)</PresentationFormat>
  <Paragraphs>521</Paragraphs>
  <Slides>25</Slides>
  <Notes>1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34" baseType="lpstr">
      <vt:lpstr>ＭＳ Ｐゴシック</vt:lpstr>
      <vt:lpstr>Arial</vt:lpstr>
      <vt:lpstr>Courier New</vt:lpstr>
      <vt:lpstr>Symbol</vt:lpstr>
      <vt:lpstr>Times New Roman</vt:lpstr>
      <vt:lpstr>Verdana</vt:lpstr>
      <vt:lpstr>Wingdings</vt:lpstr>
      <vt:lpstr>Struttura predefinita</vt:lpstr>
      <vt:lpstr>Equation</vt:lpstr>
      <vt:lpstr>Statistical Methods for Data Analysis  Parameter estimates with RooFit</vt:lpstr>
      <vt:lpstr>Fits with RooFit</vt:lpstr>
      <vt:lpstr>Example</vt:lpstr>
      <vt:lpstr>Extended ML fits</vt:lpstr>
      <vt:lpstr>Import external data sets</vt:lpstr>
      <vt:lpstr>Histogram fits</vt:lpstr>
      <vt:lpstr>Import external histograms</vt:lpstr>
      <vt:lpstr>Discrete variables</vt:lpstr>
      <vt:lpstr>Explicit Minuit minimization</vt:lpstr>
      <vt:lpstr>Drive converging process</vt:lpstr>
      <vt:lpstr>Minuit function MIGRAD</vt:lpstr>
      <vt:lpstr>Minuit function MIGRAD</vt:lpstr>
      <vt:lpstr>Minuit function MIGRAD</vt:lpstr>
      <vt:lpstr>Minuit function HESSE</vt:lpstr>
      <vt:lpstr>Minuit function HESSE</vt:lpstr>
      <vt:lpstr>Minuit function HESSE</vt:lpstr>
      <vt:lpstr>Minuit function HESSE</vt:lpstr>
      <vt:lpstr>Minuit function MINOS</vt:lpstr>
      <vt:lpstr>Mitigating fit stability problems </vt:lpstr>
      <vt:lpstr>Mitigating fit stability problems </vt:lpstr>
      <vt:lpstr>Fit stability with polynomials</vt:lpstr>
      <vt:lpstr>Browsing fit results</vt:lpstr>
      <vt:lpstr>Browsing fit results</vt:lpstr>
      <vt:lpstr>Browsing fit results</vt:lpstr>
      <vt:lpstr>References</vt:lpstr>
    </vt:vector>
  </TitlesOfParts>
  <Company>INFN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Nessun titolo diapositiva</dc:title>
  <dc:creator>Luca Lista</dc:creator>
  <cp:lastModifiedBy>Utente di Microsoft Office</cp:lastModifiedBy>
  <cp:revision>3129</cp:revision>
  <cp:lastPrinted>2000-05-08T08:00:41Z</cp:lastPrinted>
  <dcterms:created xsi:type="dcterms:W3CDTF">2014-10-15T08:31:07Z</dcterms:created>
  <dcterms:modified xsi:type="dcterms:W3CDTF">2019-02-04T08:00:54Z</dcterms:modified>
</cp:coreProperties>
</file>